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57" r:id="rId3"/>
    <p:sldId id="267" r:id="rId4"/>
    <p:sldId id="258" r:id="rId5"/>
    <p:sldId id="265" r:id="rId6"/>
    <p:sldId id="268" r:id="rId7"/>
    <p:sldId id="269" r:id="rId8"/>
    <p:sldId id="259" r:id="rId9"/>
    <p:sldId id="270" r:id="rId10"/>
    <p:sldId id="271" r:id="rId11"/>
    <p:sldId id="272" r:id="rId12"/>
    <p:sldId id="273" r:id="rId13"/>
    <p:sldId id="260" r:id="rId14"/>
    <p:sldId id="274" r:id="rId15"/>
    <p:sldId id="277" r:id="rId16"/>
    <p:sldId id="275" r:id="rId17"/>
    <p:sldId id="276" r:id="rId18"/>
    <p:sldId id="261" r:id="rId19"/>
    <p:sldId id="279" r:id="rId20"/>
    <p:sldId id="281" r:id="rId21"/>
    <p:sldId id="262" r:id="rId22"/>
    <p:sldId id="263" r:id="rId23"/>
    <p:sldId id="266" r:id="rId24"/>
  </p:sldIdLst>
  <p:sldSz cx="2743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43" autoAdjust="0"/>
  </p:normalViewPr>
  <p:slideViewPr>
    <p:cSldViewPr>
      <p:cViewPr varScale="1">
        <p:scale>
          <a:sx n="54" d="100"/>
          <a:sy n="54" d="100"/>
        </p:scale>
        <p:origin x="-114" y="-726"/>
      </p:cViewPr>
      <p:guideLst>
        <p:guide orient="horz" pos="216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8EBDFBC-B7CB-4081-A608-9BFD1D33D9F3}" type="datetimeFigureOut">
              <a:rPr lang="en-US" smtClean="0"/>
              <a:t>5/2/2014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CFEB1B5-3788-4DF4-A69E-2A473166BB5A}" type="slidenum">
              <a:rPr lang="en-US" smtClean="0"/>
              <a:t>‹#›</a:t>
            </a:fld>
            <a:endParaRPr lang="en-US"/>
          </a:p>
        </p:txBody>
      </p:sp>
    </p:spTree>
    <p:extLst>
      <p:ext uri="{BB962C8B-B14F-4D97-AF65-F5344CB8AC3E}">
        <p14:creationId xmlns:p14="http://schemas.microsoft.com/office/powerpoint/2010/main" val="1519419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CB1D48F5-DA35-48DB-A4A5-05C5E1A12BB9}" type="datetimeFigureOut">
              <a:rPr lang="en-US" smtClean="0"/>
              <a:t>5/2/2014</a:t>
            </a:fld>
            <a:endParaRPr lang="en-US"/>
          </a:p>
        </p:txBody>
      </p:sp>
      <p:sp>
        <p:nvSpPr>
          <p:cNvPr id="4" name="Slide Image Placeholder 3"/>
          <p:cNvSpPr>
            <a:spLocks noGrp="1" noRot="1" noChangeAspect="1"/>
          </p:cNvSpPr>
          <p:nvPr>
            <p:ph type="sldImg" idx="2"/>
          </p:nvPr>
        </p:nvSpPr>
        <p:spPr>
          <a:xfrm>
            <a:off x="-3467100" y="696913"/>
            <a:ext cx="13944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E2A8B57-5ED3-4A39-BE31-FC163B6AD6E0}" type="slidenum">
              <a:rPr lang="en-US" smtClean="0"/>
              <a:t>‹#›</a:t>
            </a:fld>
            <a:endParaRPr lang="en-US"/>
          </a:p>
        </p:txBody>
      </p:sp>
    </p:spTree>
    <p:extLst>
      <p:ext uri="{BB962C8B-B14F-4D97-AF65-F5344CB8AC3E}">
        <p14:creationId xmlns:p14="http://schemas.microsoft.com/office/powerpoint/2010/main" val="302418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2A8B57-5ED3-4A39-BE31-FC163B6AD6E0}" type="slidenum">
              <a:rPr lang="en-US" smtClean="0"/>
              <a:t>1</a:t>
            </a:fld>
            <a:endParaRPr lang="en-US"/>
          </a:p>
        </p:txBody>
      </p:sp>
    </p:spTree>
    <p:extLst>
      <p:ext uri="{BB962C8B-B14F-4D97-AF65-F5344CB8AC3E}">
        <p14:creationId xmlns:p14="http://schemas.microsoft.com/office/powerpoint/2010/main" val="2113187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Gates: One is located on the North East corner on First Street and the second access is located on the South West corner, which is reachable from First Street through a parking lot.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increases the feasibility of applying prefabrication because of the low height and the use of mobile crane.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As for the building exterior, which is usually built prior to the interior components, leaving openings is an ideal way for hoisting the MEP systems into the building. These openings could be sealed with temporary plastic sheets for weather protections and will be permanently closed when the MEP systems are put in place.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10</a:t>
            </a:fld>
            <a:endParaRPr lang="en-US"/>
          </a:p>
        </p:txBody>
      </p:sp>
    </p:spTree>
    <p:extLst>
      <p:ext uri="{BB962C8B-B14F-4D97-AF65-F5344CB8AC3E}">
        <p14:creationId xmlns:p14="http://schemas.microsoft.com/office/powerpoint/2010/main" val="3272049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prefabrication productivity rate is assumed to be double the site productivity for the Educational Activities Building project. This was productivity rate was assumed as an average which yields in cutting the duration by half with an addition of 5 days  just in case of any extra work that needs to be done.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Garamond" panose="02020404030301010803" pitchFamily="18" charset="0"/>
              </a:rPr>
              <a:t>Number of worker for each contractor were obtained from the project team. 4M,</a:t>
            </a:r>
            <a:r>
              <a:rPr lang="en-US" sz="1200" baseline="0" dirty="0" smtClean="0">
                <a:latin typeface="Garamond" panose="02020404030301010803" pitchFamily="18" charset="0"/>
              </a:rPr>
              <a:t> 3E and 3P for installation</a:t>
            </a:r>
            <a:r>
              <a:rPr lang="en-US" sz="1200" dirty="0" smtClean="0">
                <a:latin typeface="Garamond" panose="02020404030301010803" pitchFamily="18" charset="0"/>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Garamond" panose="02020404030301010803" pitchFamily="18" charset="0"/>
              </a:rPr>
              <a:t>The cost of on-site workers were</a:t>
            </a:r>
            <a:r>
              <a:rPr lang="en-US" sz="1200" baseline="0" dirty="0" smtClean="0">
                <a:latin typeface="Garamond" panose="02020404030301010803" pitchFamily="18" charset="0"/>
              </a:rPr>
              <a:t> obtained from the project team, while the prefabrication were obtained from companies data.</a:t>
            </a:r>
            <a:endParaRPr lang="en-US" sz="1200" dirty="0" smtClean="0">
              <a:latin typeface="Garamond" panose="02020404030301010803"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latin typeface="Garamond" panose="02020404030301010803" pitchFamily="18" charset="0"/>
              </a:rPr>
              <a:t>Crane Cost</a:t>
            </a:r>
            <a:r>
              <a:rPr lang="en-US" sz="1200" baseline="0" dirty="0" smtClean="0">
                <a:solidFill>
                  <a:schemeClr val="tx1"/>
                </a:solidFill>
                <a:latin typeface="Garamond" panose="02020404030301010803" pitchFamily="18" charset="0"/>
              </a:rPr>
              <a:t> $270 per day or $8100 per month.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solidFill>
                  <a:schemeClr val="tx1"/>
                </a:solidFill>
                <a:latin typeface="Garamond" panose="02020404030301010803" pitchFamily="18" charset="0"/>
              </a:rPr>
              <a:t>Crane Operator Cost $119.4 per day or $3582 per month.</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solidFill>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0E2A8B57-5ED3-4A39-BE31-FC163B6AD6E0}" type="slidenum">
              <a:rPr lang="en-US" smtClean="0"/>
              <a:t>11</a:t>
            </a:fld>
            <a:endParaRPr lang="en-US"/>
          </a:p>
        </p:txBody>
      </p:sp>
    </p:spTree>
    <p:extLst>
      <p:ext uri="{BB962C8B-B14F-4D97-AF65-F5344CB8AC3E}">
        <p14:creationId xmlns:p14="http://schemas.microsoft.com/office/powerpoint/2010/main" val="3272049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12</a:t>
            </a:fld>
            <a:endParaRPr lang="en-US"/>
          </a:p>
        </p:txBody>
      </p:sp>
    </p:spTree>
    <p:extLst>
      <p:ext uri="{BB962C8B-B14F-4D97-AF65-F5344CB8AC3E}">
        <p14:creationId xmlns:p14="http://schemas.microsoft.com/office/powerpoint/2010/main" val="3272049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Garamond" panose="02020404030301010803" pitchFamily="18" charset="0"/>
              </a:rPr>
              <a:t>First Street is the only main road adjacent to the Site on the East.</a:t>
            </a:r>
          </a:p>
          <a:p>
            <a:pPr marL="342900" indent="-342900">
              <a:buFont typeface="Wingdings" panose="05000000000000000000" pitchFamily="2" charset="2"/>
              <a:buChar char="§"/>
            </a:pPr>
            <a:r>
              <a:rPr lang="en-US" sz="1200" dirty="0" smtClean="0">
                <a:latin typeface="Garamond" panose="02020404030301010803" pitchFamily="18" charset="0"/>
              </a:rPr>
              <a:t>Minimize the number of crane locations</a:t>
            </a:r>
          </a:p>
          <a:p>
            <a:pPr marL="342900" indent="-342900">
              <a:buFont typeface="Wingdings" panose="05000000000000000000" pitchFamily="2" charset="2"/>
              <a:buChar char="§"/>
            </a:pPr>
            <a:r>
              <a:rPr lang="en-US" sz="1200" dirty="0" smtClean="0">
                <a:latin typeface="Garamond" panose="02020404030301010803" pitchFamily="18" charset="0"/>
              </a:rPr>
              <a:t>Located the material laydown area within the crane reach at all time</a:t>
            </a:r>
          </a:p>
          <a:p>
            <a:pPr marL="342900" indent="-342900">
              <a:buFont typeface="Wingdings" panose="05000000000000000000" pitchFamily="2" charset="2"/>
              <a:buChar char="§"/>
            </a:pPr>
            <a:r>
              <a:rPr lang="en-US" sz="1200" dirty="0" smtClean="0">
                <a:latin typeface="Garamond" panose="02020404030301010803" pitchFamily="18" charset="0"/>
              </a:rPr>
              <a:t>3 deliveries to avoid any delays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13</a:t>
            </a:fld>
            <a:endParaRPr lang="en-US"/>
          </a:p>
        </p:txBody>
      </p:sp>
    </p:spTree>
    <p:extLst>
      <p:ext uri="{BB962C8B-B14F-4D97-AF65-F5344CB8AC3E}">
        <p14:creationId xmlns:p14="http://schemas.microsoft.com/office/powerpoint/2010/main" val="369778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14</a:t>
            </a:fld>
            <a:endParaRPr lang="en-US"/>
          </a:p>
        </p:txBody>
      </p:sp>
    </p:spTree>
    <p:extLst>
      <p:ext uri="{BB962C8B-B14F-4D97-AF65-F5344CB8AC3E}">
        <p14:creationId xmlns:p14="http://schemas.microsoft.com/office/powerpoint/2010/main" val="3697787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15</a:t>
            </a:fld>
            <a:endParaRPr lang="en-US"/>
          </a:p>
        </p:txBody>
      </p:sp>
    </p:spTree>
    <p:extLst>
      <p:ext uri="{BB962C8B-B14F-4D97-AF65-F5344CB8AC3E}">
        <p14:creationId xmlns:p14="http://schemas.microsoft.com/office/powerpoint/2010/main" val="369778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crane will be located right outside the building parameter, north of the south wing and west of the north wing.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location is ideal because the crane radius covers the entire project floor area and the project team would not have to change the location of the crane several times.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steel laydown area will be located to the west of the building, within reach from the crane to ensure an efficient and faster steel erection.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sequence will start from the north wing to the south wing. That’s because the north wing consists of 1 level and once it’s done other trades can start their tasks.</a:t>
            </a: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16</a:t>
            </a:fld>
            <a:endParaRPr lang="en-US"/>
          </a:p>
        </p:txBody>
      </p:sp>
    </p:spTree>
    <p:extLst>
      <p:ext uri="{BB962C8B-B14F-4D97-AF65-F5344CB8AC3E}">
        <p14:creationId xmlns:p14="http://schemas.microsoft.com/office/powerpoint/2010/main" val="3697787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Garamond" panose="02020404030301010803" pitchFamily="18" charset="0"/>
              </a:rPr>
              <a:t>First Street is the only main road adjacent to the Site on the East.</a:t>
            </a:r>
          </a:p>
          <a:p>
            <a:pPr marL="342900" indent="-342900">
              <a:buFont typeface="Wingdings" panose="05000000000000000000" pitchFamily="2" charset="2"/>
              <a:buChar char="§"/>
            </a:pPr>
            <a:r>
              <a:rPr lang="en-US" sz="1200" dirty="0" smtClean="0">
                <a:latin typeface="Garamond" panose="02020404030301010803" pitchFamily="18" charset="0"/>
              </a:rPr>
              <a:t>Minimize the number of crane locations</a:t>
            </a:r>
          </a:p>
          <a:p>
            <a:pPr marL="342900" indent="-342900">
              <a:buFont typeface="Wingdings" panose="05000000000000000000" pitchFamily="2" charset="2"/>
              <a:buChar char="§"/>
            </a:pPr>
            <a:r>
              <a:rPr lang="en-US" sz="1200" dirty="0" smtClean="0">
                <a:latin typeface="Garamond" panose="02020404030301010803" pitchFamily="18" charset="0"/>
              </a:rPr>
              <a:t>Located the material laydown area within the crane reach at all time</a:t>
            </a:r>
          </a:p>
          <a:p>
            <a:pPr marL="342900" indent="-342900">
              <a:buFont typeface="Wingdings" panose="05000000000000000000" pitchFamily="2" charset="2"/>
              <a:buChar char="§"/>
            </a:pPr>
            <a:r>
              <a:rPr lang="en-US" sz="1200" dirty="0" smtClean="0">
                <a:latin typeface="Garamond" panose="02020404030301010803" pitchFamily="18" charset="0"/>
              </a:rPr>
              <a:t>3 deliveries to avoid any delays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17</a:t>
            </a:fld>
            <a:endParaRPr lang="en-US"/>
          </a:p>
        </p:txBody>
      </p:sp>
    </p:spTree>
    <p:extLst>
      <p:ext uri="{BB962C8B-B14F-4D97-AF65-F5344CB8AC3E}">
        <p14:creationId xmlns:p14="http://schemas.microsoft.com/office/powerpoint/2010/main" val="3697787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BIM could be used as a tool for document management where the project team can share information and documents between each other. Architects, engineers or contractors can update the construction progress or request information through BIM.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BIM can be used to plan maintenance activities, track maintenance record and increase the maintenance productivity for the project systems over its operational life. This will help to improve the performance of the facility, avoid emergency repairs and reduce the overall cost of maintenance.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To be integrated into PSU’s facility management system. The Educational Activities Building contains class rooms and laboratories which makes this specific BIM use a great help to manage the space in case of any changes in the building functionality.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18</a:t>
            </a:fld>
            <a:endParaRPr lang="en-US"/>
          </a:p>
        </p:txBody>
      </p:sp>
    </p:spTree>
    <p:extLst>
      <p:ext uri="{BB962C8B-B14F-4D97-AF65-F5344CB8AC3E}">
        <p14:creationId xmlns:p14="http://schemas.microsoft.com/office/powerpoint/2010/main" val="2960749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two desktop stations will be placed in two different locations of the project; one located right outside of the office trailers and one is located in the South West of the building.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desktop stations will be made of a computer cabinet ($65 each) with a lock to protect it from the weather elements and theft.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Facebook of the construction industry. Its main purpose is to make communication between the project team as accessible and effortless as possible. The project team can use it to issue jobsite tasks, track field progress and organize project document in one place. It is accessible by tablets, computers</a:t>
            </a:r>
            <a:r>
              <a:rPr lang="en-US" sz="1200" kern="1200" baseline="0" dirty="0" smtClean="0">
                <a:solidFill>
                  <a:schemeClr val="tx1"/>
                </a:solidFill>
                <a:effectLst/>
                <a:latin typeface="+mn-lt"/>
                <a:ea typeface="+mn-ea"/>
                <a:cs typeface="+mn-cs"/>
              </a:rPr>
              <a:t> and phones.</a:t>
            </a:r>
            <a:r>
              <a:rPr lang="en-US" sz="1200" kern="1200" dirty="0" smtClean="0">
                <a:solidFill>
                  <a:schemeClr val="tx1"/>
                </a:solidFill>
                <a:effectLst/>
                <a:latin typeface="+mn-lt"/>
                <a:ea typeface="+mn-ea"/>
                <a:cs typeface="+mn-cs"/>
              </a:rPr>
              <a:t> Every member of the project team can use it, including the owner, general contractor, designers, subcontractors, engineers, etc. . The website is very secure and user friendly, no training is required and can be used with minimum technology practice.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addition, BIM “Document Management” feature will be considered which will not require much work due to the heavy use of BIM on the Educational Activities Building project.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Also, the “Building Maintenance Scheduling” feature will be implemented on this project.</a:t>
            </a:r>
          </a:p>
          <a:p>
            <a:pPr marL="171450" indent="-171450">
              <a:buFont typeface="Arial" panose="020B0604020202020204" pitchFamily="34" charset="0"/>
              <a:buChar char="•"/>
            </a:pPr>
            <a:endParaRPr lang="en-US" dirty="0" smtClean="0"/>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utility cost was estimated based on the average annual electricity consumption, the next assumptions were made </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Each tablet is charged once daily</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Each desktop is used for 9 hours everyday</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All devices will be used for approximately 1.5 years which is the duration of the project</a:t>
            </a:r>
          </a:p>
          <a:p>
            <a:pPr marL="171450" lvl="0" indent="-171450">
              <a:buFont typeface="Wingdings" panose="05000000000000000000" pitchFamily="2" charset="2"/>
              <a:buChar char="Ø"/>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Savings were calculated by using the data found through the in-depth research and case studies as well as general conditions information from technical assignment 2.</a:t>
            </a:r>
          </a:p>
          <a:p>
            <a:pPr marL="171450" lvl="0" indent="-171450">
              <a:buFont typeface="Arial" panose="020B0604020202020204" pitchFamily="34" charset="0"/>
              <a:buChar char="•"/>
            </a:pPr>
            <a:r>
              <a:rPr lang="en-US" sz="1200" u="none" kern="1200" dirty="0" smtClean="0">
                <a:solidFill>
                  <a:schemeClr val="tx1"/>
                </a:solidFill>
                <a:effectLst/>
                <a:latin typeface="+mn-lt"/>
                <a:ea typeface="+mn-ea"/>
                <a:cs typeface="+mn-cs"/>
              </a:rPr>
              <a:t>The return on investment is projected to start on the fifth week of the construction.</a:t>
            </a:r>
          </a:p>
          <a:p>
            <a:pPr marL="171450" lvl="0" indent="-171450">
              <a:buFont typeface="Arial" panose="020B0604020202020204" pitchFamily="34" charset="0"/>
              <a:buChar char="•"/>
            </a:pPr>
            <a:r>
              <a:rPr lang="en-US" sz="1200" u="none" kern="1200" dirty="0" smtClean="0">
                <a:solidFill>
                  <a:schemeClr val="tx1"/>
                </a:solidFill>
                <a:effectLst/>
                <a:latin typeface="+mn-lt"/>
                <a:ea typeface="+mn-ea"/>
                <a:cs typeface="+mn-cs"/>
              </a:rPr>
              <a:t>Total Savings $141,760</a:t>
            </a:r>
            <a:endParaRPr lang="en-US" u="none" dirty="0"/>
          </a:p>
        </p:txBody>
      </p:sp>
      <p:sp>
        <p:nvSpPr>
          <p:cNvPr id="4" name="Slide Number Placeholder 3"/>
          <p:cNvSpPr>
            <a:spLocks noGrp="1"/>
          </p:cNvSpPr>
          <p:nvPr>
            <p:ph type="sldNum" sz="quarter" idx="10"/>
          </p:nvPr>
        </p:nvSpPr>
        <p:spPr/>
        <p:txBody>
          <a:bodyPr/>
          <a:lstStyle/>
          <a:p>
            <a:fld id="{0E2A8B57-5ED3-4A39-BE31-FC163B6AD6E0}" type="slidenum">
              <a:rPr lang="en-US" smtClean="0"/>
              <a:t>19</a:t>
            </a:fld>
            <a:endParaRPr lang="en-US"/>
          </a:p>
        </p:txBody>
      </p:sp>
    </p:spTree>
    <p:extLst>
      <p:ext uri="{BB962C8B-B14F-4D97-AF65-F5344CB8AC3E}">
        <p14:creationId xmlns:p14="http://schemas.microsoft.com/office/powerpoint/2010/main" val="419872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Contains engineering labs, classrooms, multi-purpose room, faculty research labs and computer labs.</a:t>
            </a:r>
          </a:p>
          <a:p>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2</a:t>
            </a:fld>
            <a:endParaRPr lang="en-US"/>
          </a:p>
        </p:txBody>
      </p:sp>
    </p:spTree>
    <p:extLst>
      <p:ext uri="{BB962C8B-B14F-4D97-AF65-F5344CB8AC3E}">
        <p14:creationId xmlns:p14="http://schemas.microsoft.com/office/powerpoint/2010/main" val="2256204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2A8B57-5ED3-4A39-BE31-FC163B6AD6E0}" type="slidenum">
              <a:rPr lang="en-US" smtClean="0"/>
              <a:t>20</a:t>
            </a:fld>
            <a:endParaRPr lang="en-US"/>
          </a:p>
        </p:txBody>
      </p:sp>
    </p:spTree>
    <p:extLst>
      <p:ext uri="{BB962C8B-B14F-4D97-AF65-F5344CB8AC3E}">
        <p14:creationId xmlns:p14="http://schemas.microsoft.com/office/powerpoint/2010/main" val="2860219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21</a:t>
            </a:fld>
            <a:endParaRPr lang="en-US"/>
          </a:p>
        </p:txBody>
      </p:sp>
    </p:spTree>
    <p:extLst>
      <p:ext uri="{BB962C8B-B14F-4D97-AF65-F5344CB8AC3E}">
        <p14:creationId xmlns:p14="http://schemas.microsoft.com/office/powerpoint/2010/main" val="3647823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2A8B57-5ED3-4A39-BE31-FC163B6AD6E0}" type="slidenum">
              <a:rPr lang="en-US" smtClean="0"/>
              <a:t>22</a:t>
            </a:fld>
            <a:endParaRPr lang="en-US"/>
          </a:p>
        </p:txBody>
      </p:sp>
    </p:spTree>
    <p:extLst>
      <p:ext uri="{BB962C8B-B14F-4D97-AF65-F5344CB8AC3E}">
        <p14:creationId xmlns:p14="http://schemas.microsoft.com/office/powerpoint/2010/main" val="2871971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2A8B57-5ED3-4A39-BE31-FC163B6AD6E0}" type="slidenum">
              <a:rPr lang="en-US" smtClean="0"/>
              <a:t>23</a:t>
            </a:fld>
            <a:endParaRPr lang="en-US"/>
          </a:p>
        </p:txBody>
      </p:sp>
    </p:spTree>
    <p:extLst>
      <p:ext uri="{BB962C8B-B14F-4D97-AF65-F5344CB8AC3E}">
        <p14:creationId xmlns:p14="http://schemas.microsoft.com/office/powerpoint/2010/main" val="102169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3</a:t>
            </a:fld>
            <a:endParaRPr lang="en-US"/>
          </a:p>
        </p:txBody>
      </p:sp>
    </p:spTree>
    <p:extLst>
      <p:ext uri="{BB962C8B-B14F-4D97-AF65-F5344CB8AC3E}">
        <p14:creationId xmlns:p14="http://schemas.microsoft.com/office/powerpoint/2010/main" val="225620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Type B 20 gauge galvanized metal roof deck and it is welded to the structural supporting members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covered with a 3.25 inches layer of light weight concrete with 6x6-W1.4XW1.4welded wire reinforcement.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4</a:t>
            </a:fld>
            <a:endParaRPr lang="en-US"/>
          </a:p>
        </p:txBody>
      </p:sp>
    </p:spTree>
    <p:extLst>
      <p:ext uri="{BB962C8B-B14F-4D97-AF65-F5344CB8AC3E}">
        <p14:creationId xmlns:p14="http://schemas.microsoft.com/office/powerpoint/2010/main" val="2011972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installation productivity rate is 4000 SQFT per day with 4 laborers.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5</a:t>
            </a:fld>
            <a:endParaRPr lang="en-US"/>
          </a:p>
        </p:txBody>
      </p:sp>
    </p:spTree>
    <p:extLst>
      <p:ext uri="{BB962C8B-B14F-4D97-AF65-F5344CB8AC3E}">
        <p14:creationId xmlns:p14="http://schemas.microsoft.com/office/powerpoint/2010/main" val="252242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2A8B57-5ED3-4A39-BE31-FC163B6AD6E0}" type="slidenum">
              <a:rPr lang="en-US" smtClean="0"/>
              <a:t>6</a:t>
            </a:fld>
            <a:endParaRPr lang="en-US"/>
          </a:p>
        </p:txBody>
      </p:sp>
    </p:spTree>
    <p:extLst>
      <p:ext uri="{BB962C8B-B14F-4D97-AF65-F5344CB8AC3E}">
        <p14:creationId xmlns:p14="http://schemas.microsoft.com/office/powerpoint/2010/main" val="158286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2A8B57-5ED3-4A39-BE31-FC163B6AD6E0}" type="slidenum">
              <a:rPr lang="en-US" smtClean="0"/>
              <a:t>7</a:t>
            </a:fld>
            <a:endParaRPr lang="en-US"/>
          </a:p>
        </p:txBody>
      </p:sp>
    </p:spTree>
    <p:extLst>
      <p:ext uri="{BB962C8B-B14F-4D97-AF65-F5344CB8AC3E}">
        <p14:creationId xmlns:p14="http://schemas.microsoft.com/office/powerpoint/2010/main" val="256454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worker were able to install 33 bathroom in an 8 hour work day to install 33 bathroom pods and 1.5 weeks to rough-in 30,000 S.F. pf patient floor.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For each corridor, there are two 8 ft. wide and 20 ft. long corridor integrated MEP racks that are placed side by side along the length of the corridor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project witnessed the most ambitious implementation of multi-trade prefabrication in the US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Lessons:</a:t>
            </a:r>
          </a:p>
          <a:p>
            <a:pPr marL="628650" lvl="1" indent="-171450">
              <a:buFont typeface="Wingdings" panose="05000000000000000000" pitchFamily="2" charset="2"/>
              <a:buChar char="Ø"/>
            </a:pPr>
            <a:r>
              <a:rPr lang="en-US" sz="1200" kern="1200" dirty="0" smtClean="0">
                <a:solidFill>
                  <a:schemeClr val="tx1"/>
                </a:solidFill>
                <a:effectLst/>
                <a:latin typeface="+mn-lt"/>
                <a:ea typeface="+mn-ea"/>
                <a:cs typeface="+mn-cs"/>
              </a:rPr>
              <a:t>The development of prefabrication should begin from the start to eliminate the need of any major design changes. Mr. </a:t>
            </a:r>
            <a:r>
              <a:rPr lang="en-US" sz="1200" kern="1200" dirty="0" err="1" smtClean="0">
                <a:solidFill>
                  <a:schemeClr val="tx1"/>
                </a:solidFill>
                <a:effectLst/>
                <a:latin typeface="+mn-lt"/>
                <a:ea typeface="+mn-ea"/>
                <a:cs typeface="+mn-cs"/>
              </a:rPr>
              <a:t>Corrado</a:t>
            </a:r>
            <a:r>
              <a:rPr lang="en-US" sz="1200" kern="1200" dirty="0" smtClean="0">
                <a:solidFill>
                  <a:schemeClr val="tx1"/>
                </a:solidFill>
                <a:effectLst/>
                <a:latin typeface="+mn-lt"/>
                <a:ea typeface="+mn-ea"/>
                <a:cs typeface="+mn-cs"/>
              </a:rPr>
              <a:t> stated that if the prefabrication decision had been made from day one, the schedule could have been reduced by 4 to 6 months.</a:t>
            </a:r>
          </a:p>
          <a:p>
            <a:pPr marL="628650" lvl="1" indent="-171450">
              <a:buFont typeface="Wingdings" panose="05000000000000000000" pitchFamily="2" charset="2"/>
              <a:buChar char="Ø"/>
            </a:pPr>
            <a:r>
              <a:rPr lang="en-US" sz="1200" kern="1200" dirty="0" smtClean="0">
                <a:solidFill>
                  <a:schemeClr val="tx1"/>
                </a:solidFill>
                <a:effectLst/>
                <a:latin typeface="+mn-lt"/>
                <a:ea typeface="+mn-ea"/>
                <a:cs typeface="+mn-cs"/>
              </a:rPr>
              <a:t>Plan the prefabrication components production so they can be delivered to the construction site in time to avoid the need of any additional warehouses. </a:t>
            </a:r>
          </a:p>
          <a:p>
            <a:pPr marL="628650" lvl="1" indent="-171450">
              <a:buFont typeface="Wingdings" panose="05000000000000000000" pitchFamily="2" charset="2"/>
              <a:buChar char="Ø"/>
            </a:pPr>
            <a:r>
              <a:rPr lang="en-US" sz="1200" kern="1200" dirty="0" smtClean="0">
                <a:solidFill>
                  <a:schemeClr val="tx1"/>
                </a:solidFill>
                <a:effectLst/>
                <a:latin typeface="+mn-lt"/>
                <a:ea typeface="+mn-ea"/>
                <a:cs typeface="+mn-cs"/>
              </a:rPr>
              <a:t>Collaboration between the different trades is an important factor for a successful multi-trade prefabrication. “We all had to buy into this process to make it work” says Mr. </a:t>
            </a:r>
            <a:r>
              <a:rPr lang="en-US" sz="1200" kern="1200" dirty="0" err="1" smtClean="0">
                <a:solidFill>
                  <a:schemeClr val="tx1"/>
                </a:solidFill>
                <a:effectLst/>
                <a:latin typeface="+mn-lt"/>
                <a:ea typeface="+mn-ea"/>
                <a:cs typeface="+mn-cs"/>
              </a:rPr>
              <a:t>Fishking</a:t>
            </a:r>
            <a:r>
              <a:rPr lang="en-US" sz="1200" kern="1200" dirty="0" smtClean="0">
                <a:solidFill>
                  <a:schemeClr val="tx1"/>
                </a:solidFill>
                <a:effectLst/>
                <a:latin typeface="+mn-lt"/>
                <a:ea typeface="+mn-ea"/>
                <a:cs typeface="+mn-cs"/>
              </a:rPr>
              <a:t>, a principle architect at NBBJ.</a:t>
            </a:r>
          </a:p>
          <a:p>
            <a:pPr marL="628650" lvl="1" indent="-171450">
              <a:buFont typeface="Wingdings" panose="05000000000000000000" pitchFamily="2" charset="2"/>
              <a:buChar char="Ø"/>
            </a:pPr>
            <a:r>
              <a:rPr lang="en-US" sz="1200" kern="1200" dirty="0" smtClean="0">
                <a:solidFill>
                  <a:schemeClr val="tx1"/>
                </a:solidFill>
                <a:effectLst/>
                <a:latin typeface="+mn-lt"/>
                <a:ea typeface="+mn-ea"/>
                <a:cs typeface="+mn-cs"/>
              </a:rPr>
              <a:t>BIM is an important key to carry out multi-trade prefabrication; the 3D design helps with modeling the prefabrication parts.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8</a:t>
            </a:fld>
            <a:endParaRPr lang="en-US"/>
          </a:p>
        </p:txBody>
      </p:sp>
    </p:spTree>
    <p:extLst>
      <p:ext uri="{BB962C8B-B14F-4D97-AF65-F5344CB8AC3E}">
        <p14:creationId xmlns:p14="http://schemas.microsoft.com/office/powerpoint/2010/main" val="327204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2A8B57-5ED3-4A39-BE31-FC163B6AD6E0}" type="slidenum">
              <a:rPr lang="en-US" smtClean="0"/>
              <a:t>9</a:t>
            </a:fld>
            <a:endParaRPr lang="en-US"/>
          </a:p>
        </p:txBody>
      </p:sp>
    </p:spTree>
    <p:extLst>
      <p:ext uri="{BB962C8B-B14F-4D97-AF65-F5344CB8AC3E}">
        <p14:creationId xmlns:p14="http://schemas.microsoft.com/office/powerpoint/2010/main" val="3272049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130426"/>
            <a:ext cx="23317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3886200"/>
            <a:ext cx="19202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1CC5BA-687E-4F0D-A7EA-10F64339B123}" type="datetimeFigureOut">
              <a:rPr lang="en-US" smtClean="0"/>
              <a:t>5/2/2014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1121272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C5BA-687E-4F0D-A7EA-10F64339B123}" type="datetimeFigureOut">
              <a:rPr lang="en-US" smtClean="0"/>
              <a:t>5/2/2014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220133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274639"/>
            <a:ext cx="6172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74639"/>
            <a:ext cx="18059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C5BA-687E-4F0D-A7EA-10F64339B123}" type="datetimeFigureOut">
              <a:rPr lang="en-US" smtClean="0"/>
              <a:t>5/2/2014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184437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C5BA-687E-4F0D-A7EA-10F64339B123}" type="datetimeFigureOut">
              <a:rPr lang="en-US" smtClean="0"/>
              <a:t>5/2/2014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1205367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4406901"/>
            <a:ext cx="23317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2906713"/>
            <a:ext cx="23317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1CC5BA-687E-4F0D-A7EA-10F64339B123}" type="datetimeFigureOut">
              <a:rPr lang="en-US" smtClean="0"/>
              <a:t>5/2/2014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24780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1"/>
            <a:ext cx="12115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944600" y="1600201"/>
            <a:ext cx="12115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1CC5BA-687E-4F0D-A7EA-10F64339B123}" type="datetimeFigureOut">
              <a:rPr lang="en-US" smtClean="0"/>
              <a:t>5/2/2014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390003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3"/>
            <a:ext cx="121205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121205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7" y="1535113"/>
            <a:ext cx="12125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935077" y="2174875"/>
            <a:ext cx="12125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1CC5BA-687E-4F0D-A7EA-10F64339B123}" type="datetimeFigureOut">
              <a:rPr lang="en-US" smtClean="0"/>
              <a:t>5/2/2014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206783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1CC5BA-687E-4F0D-A7EA-10F64339B123}" type="datetimeFigureOut">
              <a:rPr lang="en-US" smtClean="0"/>
              <a:t>5/2/2014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47771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CC5BA-687E-4F0D-A7EA-10F64339B123}" type="datetimeFigureOut">
              <a:rPr lang="en-US" smtClean="0"/>
              <a:t>5/2/2014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2073735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273050"/>
            <a:ext cx="90249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0725150" y="273051"/>
            <a:ext cx="153352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2" y="1435101"/>
            <a:ext cx="90249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C5BA-687E-4F0D-A7EA-10F64339B123}" type="datetimeFigureOut">
              <a:rPr lang="en-US" smtClean="0"/>
              <a:t>5/2/2014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237865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4800600"/>
            <a:ext cx="16459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376864" y="612775"/>
            <a:ext cx="16459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376864" y="5367338"/>
            <a:ext cx="16459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C5BA-687E-4F0D-A7EA-10F64339B123}" type="datetimeFigureOut">
              <a:rPr lang="en-US" smtClean="0"/>
              <a:t>5/2/2014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4E0A4-ABD0-4BD2-B49A-C73A70F7B9D7}" type="slidenum">
              <a:rPr lang="en-US" smtClean="0"/>
              <a:t>‹#›</a:t>
            </a:fld>
            <a:endParaRPr lang="en-US"/>
          </a:p>
        </p:txBody>
      </p:sp>
    </p:spTree>
    <p:extLst>
      <p:ext uri="{BB962C8B-B14F-4D97-AF65-F5344CB8AC3E}">
        <p14:creationId xmlns:p14="http://schemas.microsoft.com/office/powerpoint/2010/main" val="316968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24688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1600201"/>
            <a:ext cx="24688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6356351"/>
            <a:ext cx="640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CC5BA-687E-4F0D-A7EA-10F64339B123}" type="datetimeFigureOut">
              <a:rPr lang="en-US" smtClean="0"/>
              <a:t>5/2/2014</a:t>
            </a:fld>
            <a:endParaRPr lang="en-US"/>
          </a:p>
        </p:txBody>
      </p:sp>
      <p:sp>
        <p:nvSpPr>
          <p:cNvPr id="5" name="Footer Placeholder 4"/>
          <p:cNvSpPr>
            <a:spLocks noGrp="1"/>
          </p:cNvSpPr>
          <p:nvPr>
            <p:ph type="ftr" sz="quarter" idx="3"/>
          </p:nvPr>
        </p:nvSpPr>
        <p:spPr>
          <a:xfrm>
            <a:off x="9372600" y="6356351"/>
            <a:ext cx="868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6356351"/>
            <a:ext cx="640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4E0A4-ABD0-4BD2-B49A-C73A70F7B9D7}" type="slidenum">
              <a:rPr lang="en-US" smtClean="0"/>
              <a:t>‹#›</a:t>
            </a:fld>
            <a:endParaRPr lang="en-US"/>
          </a:p>
        </p:txBody>
      </p:sp>
    </p:spTree>
    <p:extLst>
      <p:ext uri="{BB962C8B-B14F-4D97-AF65-F5344CB8AC3E}">
        <p14:creationId xmlns:p14="http://schemas.microsoft.com/office/powerpoint/2010/main" val="3260820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www.google.com/url?sa=i&amp;rct=j&amp;q=&amp;esrc=s&amp;frm=1&amp;source=images&amp;cd=&amp;cad=rja&amp;uact=8&amp;docid=xwldOwHVM6mpTM&amp;tbnid=mXJbdR_Xo2N_sM:&amp;ved=0CAUQjRw&amp;url=http://www.engr.psu.edu/ae/thesis/portfolios/2013/smm568/buildingstatistics.html&amp;ei=cKlFU8GKBvTJsATF_4CgDQ&amp;psig=AFQjCNFV0Oq26bjLjiFyTzFimhjabo-u0Q&amp;ust=139716067000883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www.google.com/url?sa=i&amp;rct=j&amp;q=&amp;esrc=s&amp;frm=1&amp;source=images&amp;cd=&amp;cad=rja&amp;uact=8&amp;docid=Ti8-MJxe15463M&amp;tbnid=7pxa_R-WJciPPM:&amp;ved=0CAUQjRw&amp;url=http://www.columbusunderground.com/aia-columbus-announces-winners-of-2011-design-awards&amp;ei=ciE9U8q8K6nQsQSesYCgAQ&amp;bvm=bv.63934634,d.dmQ&amp;psig=AFQjCNFlZmF4YSojdecTQUcWPWObFmJcXg&amp;ust=139660156081422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0" y="1101968"/>
            <a:ext cx="9144000" cy="57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sp>
        <p:nvSpPr>
          <p:cNvPr id="13" name="Rectangle 12"/>
          <p:cNvSpPr/>
          <p:nvPr/>
        </p:nvSpPr>
        <p:spPr>
          <a:xfrm>
            <a:off x="0" y="2514600"/>
            <a:ext cx="9144000" cy="2554545"/>
          </a:xfrm>
          <a:prstGeom prst="rect">
            <a:avLst/>
          </a:prstGeom>
        </p:spPr>
        <p:txBody>
          <a:bodyPr wrap="square">
            <a:spAutoFit/>
          </a:bodyPr>
          <a:lstStyle/>
          <a:p>
            <a:pPr algn="ctr"/>
            <a:r>
              <a:rPr lang="en-US" sz="3200" dirty="0" smtClean="0">
                <a:latin typeface="Garamond" panose="02020404030301010803" pitchFamily="18" charset="0"/>
              </a:rPr>
              <a:t>Analysis 1: Green Roof System </a:t>
            </a:r>
          </a:p>
          <a:p>
            <a:pPr algn="ctr"/>
            <a:r>
              <a:rPr lang="en-US" sz="3200" dirty="0" smtClean="0">
                <a:latin typeface="Garamond" panose="02020404030301010803" pitchFamily="18" charset="0"/>
              </a:rPr>
              <a:t>Analysis 2: MEP Systems </a:t>
            </a:r>
            <a:r>
              <a:rPr lang="en-US" sz="3200" dirty="0">
                <a:latin typeface="Garamond" panose="02020404030301010803" pitchFamily="18" charset="0"/>
              </a:rPr>
              <a:t>Prefabrication</a:t>
            </a:r>
            <a:endParaRPr lang="en-US" sz="3200" dirty="0" smtClean="0">
              <a:latin typeface="Garamond" panose="02020404030301010803" pitchFamily="18" charset="0"/>
            </a:endParaRPr>
          </a:p>
          <a:p>
            <a:pPr algn="ctr"/>
            <a:r>
              <a:rPr lang="en-US" sz="3200" dirty="0" smtClean="0">
                <a:latin typeface="Garamond" panose="02020404030301010803" pitchFamily="18" charset="0"/>
              </a:rPr>
              <a:t>Analysis 3: Structural Steel Sequencing</a:t>
            </a:r>
          </a:p>
          <a:p>
            <a:pPr algn="ctr"/>
            <a:r>
              <a:rPr lang="en-US" sz="3200" dirty="0" smtClean="0">
                <a:latin typeface="Garamond" panose="02020404030301010803" pitchFamily="18" charset="0"/>
              </a:rPr>
              <a:t>Analysis 4: Technology Integration for Information Management</a:t>
            </a:r>
            <a:endParaRPr lang="en-US" sz="3200" dirty="0"/>
          </a:p>
        </p:txBody>
      </p:sp>
      <p:sp>
        <p:nvSpPr>
          <p:cNvPr id="18" name="Rectangle 17"/>
          <p:cNvSpPr/>
          <p:nvPr/>
        </p:nvSpPr>
        <p:spPr>
          <a:xfrm>
            <a:off x="18235246" y="3687595"/>
            <a:ext cx="9144000" cy="584775"/>
          </a:xfrm>
          <a:prstGeom prst="rect">
            <a:avLst/>
          </a:prstGeom>
        </p:spPr>
        <p:txBody>
          <a:bodyPr wrap="square">
            <a:spAutoFit/>
          </a:bodyPr>
          <a:lstStyle/>
          <a:p>
            <a:pPr algn="ctr"/>
            <a:r>
              <a:rPr lang="en-US" sz="3200" dirty="0" smtClean="0">
                <a:latin typeface="Garamond" panose="02020404030301010803" pitchFamily="18" charset="0"/>
              </a:rPr>
              <a:t>Structural Breadth</a:t>
            </a:r>
            <a:endParaRPr lang="en-US" sz="3200" dirty="0"/>
          </a:p>
        </p:txBody>
      </p:sp>
      <p:sp>
        <p:nvSpPr>
          <p:cNvPr id="6" name="Rectangle 5"/>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378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b="1" dirty="0" smtClean="0">
                <a:latin typeface="Garamond" panose="02020404030301010803" pitchFamily="18" charset="0"/>
              </a:rPr>
              <a:t>Analysis 2: MEP Systems Prefabrication</a:t>
            </a:r>
          </a:p>
          <a:p>
            <a:pPr marL="800100" lvl="1" indent="-342900">
              <a:buFont typeface="Wingdings" panose="05000000000000000000" pitchFamily="2" charset="2"/>
              <a:buChar char="v"/>
            </a:pPr>
            <a:r>
              <a:rPr lang="en-US" sz="2300" dirty="0">
                <a:latin typeface="Garamond" panose="02020404030301010803" pitchFamily="18" charset="0"/>
              </a:rPr>
              <a:t>Background</a:t>
            </a:r>
          </a:p>
          <a:p>
            <a:pPr marL="800100" lvl="1" indent="-342900">
              <a:buFont typeface="Wingdings" panose="05000000000000000000" pitchFamily="2" charset="2"/>
              <a:buChar char="v"/>
            </a:pPr>
            <a:r>
              <a:rPr lang="en-US" sz="2300" dirty="0" smtClean="0">
                <a:latin typeface="Garamond" panose="02020404030301010803" pitchFamily="18" charset="0"/>
              </a:rPr>
              <a:t>Prefabrication Scope</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b="1" dirty="0" smtClean="0">
                <a:latin typeface="Garamond" panose="02020404030301010803" pitchFamily="18" charset="0"/>
              </a:rPr>
              <a:t>Constructability Review</a:t>
            </a:r>
          </a:p>
          <a:p>
            <a:pPr marL="800100" lvl="1" indent="-342900">
              <a:buFont typeface="Wingdings" panose="05000000000000000000" pitchFamily="2" charset="2"/>
              <a:buChar char="v"/>
            </a:pPr>
            <a:r>
              <a:rPr lang="en-US" sz="2300" dirty="0" smtClean="0">
                <a:latin typeface="Garamond" panose="02020404030301010803" pitchFamily="18" charset="0"/>
              </a:rPr>
              <a:t>Schedule/Cost Evaluation</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dirty="0">
                <a:latin typeface="Garamond" panose="02020404030301010803" pitchFamily="18" charset="0"/>
              </a:rPr>
              <a:t>Results 	</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2: MEP Systems </a:t>
            </a:r>
            <a:r>
              <a:rPr lang="en-US" sz="2400" dirty="0">
                <a:latin typeface="Garamond" panose="02020404030301010803" pitchFamily="18" charset="0"/>
              </a:rPr>
              <a:t>Prefabrication</a:t>
            </a:r>
            <a:endParaRPr lang="en-US" sz="2400" dirty="0" smtClean="0">
              <a:latin typeface="Garamond" panose="02020404030301010803" pitchFamily="18" charset="0"/>
            </a:endParaRPr>
          </a:p>
        </p:txBody>
      </p:sp>
      <p:sp>
        <p:nvSpPr>
          <p:cNvPr id="17" name="Rectangle 16"/>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02468" y="2833320"/>
            <a:ext cx="3505200" cy="2308324"/>
          </a:xfrm>
          <a:prstGeom prst="rect">
            <a:avLst/>
          </a:prstGeom>
          <a:noFill/>
        </p:spPr>
        <p:txBody>
          <a:bodyPr wrap="square" rtlCol="0">
            <a:spAutoFit/>
          </a:bodyPr>
          <a:lstStyle/>
          <a:p>
            <a:r>
              <a:rPr lang="en-US" sz="2400" b="1" dirty="0" smtClean="0">
                <a:latin typeface="Garamond" panose="02020404030301010803" pitchFamily="18" charset="0"/>
              </a:rPr>
              <a:t>Construction Site Layout</a:t>
            </a:r>
          </a:p>
          <a:p>
            <a:pPr marL="342900" indent="-342900">
              <a:buFont typeface="Wingdings" panose="05000000000000000000" pitchFamily="2" charset="2"/>
              <a:buChar char="§"/>
            </a:pPr>
            <a:r>
              <a:rPr lang="en-US" sz="2400" dirty="0" smtClean="0">
                <a:latin typeface="Garamond" panose="02020404030301010803" pitchFamily="18" charset="0"/>
              </a:rPr>
              <a:t>Two Gates</a:t>
            </a:r>
          </a:p>
          <a:p>
            <a:pPr marL="342900" indent="-342900">
              <a:buFont typeface="Wingdings" panose="05000000000000000000" pitchFamily="2" charset="2"/>
              <a:buChar char="§"/>
            </a:pPr>
            <a:r>
              <a:rPr lang="en-US" sz="2400" dirty="0" smtClean="0">
                <a:latin typeface="Garamond" panose="02020404030301010803" pitchFamily="18" charset="0"/>
              </a:rPr>
              <a:t>Low Height</a:t>
            </a:r>
          </a:p>
          <a:p>
            <a:pPr marL="342900" indent="-342900">
              <a:buFont typeface="Wingdings" panose="05000000000000000000" pitchFamily="2" charset="2"/>
              <a:buChar char="§"/>
            </a:pPr>
            <a:r>
              <a:rPr lang="en-US" sz="2400" dirty="0" smtClean="0">
                <a:latin typeface="Garamond" panose="02020404030301010803" pitchFamily="18" charset="0"/>
              </a:rPr>
              <a:t>Material Laydown area</a:t>
            </a:r>
          </a:p>
          <a:p>
            <a:pPr marL="342900" indent="-342900">
              <a:buFont typeface="Wingdings" panose="05000000000000000000" pitchFamily="2" charset="2"/>
              <a:buChar char="§"/>
            </a:pPr>
            <a:r>
              <a:rPr lang="en-US" sz="2400" dirty="0" smtClean="0">
                <a:latin typeface="Garamond" panose="02020404030301010803" pitchFamily="18" charset="0"/>
              </a:rPr>
              <a:t>Mobile Crane</a:t>
            </a:r>
          </a:p>
          <a:p>
            <a:pPr marL="342900" indent="-342900">
              <a:buFont typeface="Wingdings" panose="05000000000000000000" pitchFamily="2" charset="2"/>
              <a:buChar char="§"/>
            </a:pPr>
            <a:endParaRPr lang="en-US" sz="2400" dirty="0" smtClean="0">
              <a:latin typeface="Garamond" panose="02020404030301010803" pitchFamily="18" charset="0"/>
            </a:endParaRPr>
          </a:p>
        </p:txBody>
      </p:sp>
      <p:grpSp>
        <p:nvGrpSpPr>
          <p:cNvPr id="5" name="Group 4"/>
          <p:cNvGrpSpPr/>
          <p:nvPr/>
        </p:nvGrpSpPr>
        <p:grpSpPr>
          <a:xfrm>
            <a:off x="9525000" y="1295400"/>
            <a:ext cx="8305800" cy="4979035"/>
            <a:chOff x="9525000" y="1497965"/>
            <a:chExt cx="8305800" cy="4979035"/>
          </a:xfrm>
        </p:grpSpPr>
        <p:pic>
          <p:nvPicPr>
            <p:cNvPr id="22" name="Picture 21"/>
            <p:cNvPicPr/>
            <p:nvPr/>
          </p:nvPicPr>
          <p:blipFill rotWithShape="1">
            <a:blip r:embed="rId4" cstate="print">
              <a:extLst>
                <a:ext uri="{28A0092B-C50C-407E-A947-70E740481C1C}">
                  <a14:useLocalDpi xmlns:a14="http://schemas.microsoft.com/office/drawing/2010/main" val="0"/>
                </a:ext>
              </a:extLst>
            </a:blip>
            <a:srcRect b="22952"/>
            <a:stretch/>
          </p:blipFill>
          <p:spPr>
            <a:xfrm>
              <a:off x="9525000" y="1497965"/>
              <a:ext cx="8305800" cy="4979035"/>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57" t="77225" r="44393" b="821"/>
            <a:stretch/>
          </p:blipFill>
          <p:spPr>
            <a:xfrm>
              <a:off x="12803981" y="1600200"/>
              <a:ext cx="4950619" cy="1486705"/>
            </a:xfrm>
            <a:prstGeom prst="rect">
              <a:avLst/>
            </a:prstGeom>
          </p:spPr>
        </p:pic>
      </p:grpSp>
      <p:grpSp>
        <p:nvGrpSpPr>
          <p:cNvPr id="19" name="Group 18"/>
          <p:cNvGrpSpPr/>
          <p:nvPr/>
        </p:nvGrpSpPr>
        <p:grpSpPr>
          <a:xfrm>
            <a:off x="20116800" y="1295400"/>
            <a:ext cx="5486400" cy="5342035"/>
            <a:chOff x="20116800" y="1295400"/>
            <a:chExt cx="5486400" cy="5342035"/>
          </a:xfrm>
        </p:grpSpPr>
        <p:pic>
          <p:nvPicPr>
            <p:cNvPr id="2088" name="Picture 40"/>
            <p:cNvPicPr>
              <a:picLocks noChangeAspect="1" noChangeArrowheads="1"/>
            </p:cNvPicPr>
            <p:nvPr/>
          </p:nvPicPr>
          <p:blipFill rotWithShape="1">
            <a:blip r:embed="rId6">
              <a:extLst>
                <a:ext uri="{28A0092B-C50C-407E-A947-70E740481C1C}">
                  <a14:useLocalDpi xmlns:a14="http://schemas.microsoft.com/office/drawing/2010/main" val="0"/>
                </a:ext>
              </a:extLst>
            </a:blip>
            <a:srcRect l="51923" t="17513" r="9519" b="6069"/>
            <a:stretch/>
          </p:blipFill>
          <p:spPr bwMode="auto">
            <a:xfrm>
              <a:off x="20116800" y="1295400"/>
              <a:ext cx="5486400" cy="534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0345400" y="12954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548446" y="6324600"/>
            <a:ext cx="8282354" cy="400110"/>
          </a:xfrm>
          <a:prstGeom prst="rect">
            <a:avLst/>
          </a:prstGeom>
          <a:noFill/>
        </p:spPr>
        <p:txBody>
          <a:bodyPr wrap="square" rtlCol="0">
            <a:spAutoFit/>
          </a:bodyPr>
          <a:lstStyle/>
          <a:p>
            <a:pPr algn="ctr"/>
            <a:r>
              <a:rPr lang="en-US" sz="2000" b="1" dirty="0" smtClean="0">
                <a:latin typeface="Garamond" panose="02020404030301010803" pitchFamily="18" charset="0"/>
              </a:rPr>
              <a:t>The Construction Site Layout</a:t>
            </a:r>
            <a:endParaRPr lang="en-US" sz="2000" b="1" dirty="0">
              <a:latin typeface="Garamond" panose="02020404030301010803" pitchFamily="18" charset="0"/>
            </a:endParaRPr>
          </a:p>
        </p:txBody>
      </p:sp>
    </p:spTree>
    <p:extLst>
      <p:ext uri="{BB962C8B-B14F-4D97-AF65-F5344CB8AC3E}">
        <p14:creationId xmlns:p14="http://schemas.microsoft.com/office/powerpoint/2010/main" val="3157041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b="1" dirty="0" smtClean="0">
                <a:latin typeface="Garamond" panose="02020404030301010803" pitchFamily="18" charset="0"/>
              </a:rPr>
              <a:t>Analysis 2: MEP Systems Prefabrication</a:t>
            </a:r>
          </a:p>
          <a:p>
            <a:pPr marL="800100" lvl="1" indent="-342900">
              <a:buFont typeface="Wingdings" panose="05000000000000000000" pitchFamily="2" charset="2"/>
              <a:buChar char="v"/>
            </a:pPr>
            <a:r>
              <a:rPr lang="en-US" sz="2300" dirty="0">
                <a:latin typeface="Garamond" panose="02020404030301010803" pitchFamily="18" charset="0"/>
              </a:rPr>
              <a:t>Background</a:t>
            </a:r>
          </a:p>
          <a:p>
            <a:pPr marL="800100" lvl="1" indent="-342900">
              <a:buFont typeface="Wingdings" panose="05000000000000000000" pitchFamily="2" charset="2"/>
              <a:buChar char="v"/>
            </a:pPr>
            <a:r>
              <a:rPr lang="en-US" sz="2300" dirty="0" smtClean="0">
                <a:latin typeface="Garamond" panose="02020404030301010803" pitchFamily="18" charset="0"/>
              </a:rPr>
              <a:t>Prefabrication Scope</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dirty="0" smtClean="0">
                <a:latin typeface="Garamond" panose="02020404030301010803" pitchFamily="18" charset="0"/>
              </a:rPr>
              <a:t>Constructability Review</a:t>
            </a:r>
          </a:p>
          <a:p>
            <a:pPr marL="800100" lvl="1" indent="-342900">
              <a:buFont typeface="Wingdings" panose="05000000000000000000" pitchFamily="2" charset="2"/>
              <a:buChar char="v"/>
            </a:pPr>
            <a:r>
              <a:rPr lang="en-US" sz="2300" b="1" dirty="0" smtClean="0">
                <a:latin typeface="Garamond" panose="02020404030301010803" pitchFamily="18" charset="0"/>
              </a:rPr>
              <a:t>Schedule/Cost Evaluation</a:t>
            </a:r>
            <a:endParaRPr lang="en-US" sz="2300" b="1" dirty="0">
              <a:latin typeface="Garamond" panose="02020404030301010803" pitchFamily="18" charset="0"/>
            </a:endParaRPr>
          </a:p>
          <a:p>
            <a:pPr marL="800100" lvl="1" indent="-342900">
              <a:buFont typeface="Wingdings" panose="05000000000000000000" pitchFamily="2" charset="2"/>
              <a:buChar char="v"/>
            </a:pPr>
            <a:r>
              <a:rPr lang="en-US" sz="2300" dirty="0">
                <a:latin typeface="Garamond" panose="02020404030301010803" pitchFamily="18" charset="0"/>
              </a:rPr>
              <a:t>Results 	</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2: MEP Systems </a:t>
            </a:r>
            <a:r>
              <a:rPr lang="en-US" sz="2400" dirty="0">
                <a:latin typeface="Garamond" panose="02020404030301010803" pitchFamily="18" charset="0"/>
              </a:rPr>
              <a:t>Prefabrication</a:t>
            </a:r>
            <a:endParaRPr lang="en-US" sz="2400" dirty="0" smtClean="0">
              <a:latin typeface="Garamond" panose="02020404030301010803" pitchFamily="18" charset="0"/>
            </a:endParaRPr>
          </a:p>
        </p:txBody>
      </p:sp>
      <p:sp>
        <p:nvSpPr>
          <p:cNvPr id="17" name="Rectangle 16"/>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18576334"/>
              </p:ext>
            </p:extLst>
          </p:nvPr>
        </p:nvGraphicFramePr>
        <p:xfrm>
          <a:off x="9372599" y="1219201"/>
          <a:ext cx="8686800" cy="2732276"/>
        </p:xfrm>
        <a:graphic>
          <a:graphicData uri="http://schemas.openxmlformats.org/drawingml/2006/table">
            <a:tbl>
              <a:tblPr firstRow="1" firstCol="1" bandRow="1"/>
              <a:tblGrid>
                <a:gridCol w="2171700"/>
                <a:gridCol w="2171700"/>
                <a:gridCol w="2171700"/>
                <a:gridCol w="2171700"/>
              </a:tblGrid>
              <a:tr h="133019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Contractor</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Original Installation Duration (Days)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Prefabrication Installation Duration (Days)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Duration Reduction (Days)</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Mechanical</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11938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Electrical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Plumbing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Total</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54131802"/>
              </p:ext>
            </p:extLst>
          </p:nvPr>
        </p:nvGraphicFramePr>
        <p:xfrm>
          <a:off x="9372600" y="4495800"/>
          <a:ext cx="8686800" cy="1752600"/>
        </p:xfrm>
        <a:graphic>
          <a:graphicData uri="http://schemas.openxmlformats.org/drawingml/2006/table">
            <a:tbl>
              <a:tblPr firstRow="1" firstCol="1" bandRow="1"/>
              <a:tblGrid>
                <a:gridCol w="2171700"/>
                <a:gridCol w="2171700"/>
                <a:gridCol w="2171700"/>
                <a:gridCol w="2171700"/>
              </a:tblGrid>
              <a:tr h="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Task</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Start Date</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Finish Date</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Duration (Days)</a:t>
                      </a:r>
                      <a:endParaRPr lang="en-US" sz="200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Mechanical System</a:t>
                      </a:r>
                      <a:endParaRPr lang="en-US" sz="2000" dirty="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7/17/2013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10/14/2013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Electrical System</a:t>
                      </a:r>
                      <a:endParaRPr lang="en-US" sz="200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9/4/2013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11/5/2013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Plumbing System</a:t>
                      </a:r>
                      <a:endParaRPr lang="en-US" sz="200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9/4/2013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11/13/2013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sp>
        <p:nvSpPr>
          <p:cNvPr id="18" name="TextBox 17"/>
          <p:cNvSpPr txBox="1"/>
          <p:nvPr/>
        </p:nvSpPr>
        <p:spPr>
          <a:xfrm>
            <a:off x="4800600" y="1447800"/>
            <a:ext cx="4191000" cy="1569660"/>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latin typeface="Garamond" panose="02020404030301010803" pitchFamily="18" charset="0"/>
              </a:rPr>
              <a:t>Prefabrication productivity is double on-site productivity</a:t>
            </a:r>
          </a:p>
          <a:p>
            <a:pPr marL="342900" indent="-342900">
              <a:buFont typeface="Wingdings" panose="05000000000000000000" pitchFamily="2" charset="2"/>
              <a:buChar char="§"/>
            </a:pPr>
            <a:endParaRPr lang="en-US" sz="2400" dirty="0" smtClean="0">
              <a:latin typeface="Garamond" panose="02020404030301010803" pitchFamily="18" charset="0"/>
            </a:endParaRPr>
          </a:p>
          <a:p>
            <a:pPr marL="342900" indent="-342900">
              <a:buFont typeface="Wingdings" panose="05000000000000000000" pitchFamily="2" charset="2"/>
              <a:buChar char="§"/>
            </a:pPr>
            <a:endParaRPr lang="en-US" sz="2400" dirty="0">
              <a:latin typeface="Garamond" panose="02020404030301010803"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196899850"/>
              </p:ext>
            </p:extLst>
          </p:nvPr>
        </p:nvGraphicFramePr>
        <p:xfrm>
          <a:off x="18608040" y="1219200"/>
          <a:ext cx="8519161" cy="2804160"/>
        </p:xfrm>
        <a:graphic>
          <a:graphicData uri="http://schemas.openxmlformats.org/drawingml/2006/table">
            <a:tbl>
              <a:tblPr firstRow="1" firstCol="1" bandRow="1"/>
              <a:tblGrid>
                <a:gridCol w="1889760"/>
                <a:gridCol w="1905000"/>
                <a:gridCol w="2626638"/>
                <a:gridCol w="2097763"/>
              </a:tblGrid>
              <a:tr h="677164">
                <a:tc>
                  <a:txBody>
                    <a:bodyPr/>
                    <a:lstStyle/>
                    <a:p>
                      <a:pPr marL="0" marR="0">
                        <a:lnSpc>
                          <a:spcPct val="115000"/>
                        </a:lnSpc>
                        <a:spcBef>
                          <a:spcPts val="0"/>
                        </a:spcBef>
                        <a:spcAft>
                          <a:spcPts val="0"/>
                        </a:spcAft>
                      </a:pP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Onsite Labor Cost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Prefabrication Labor Cost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Total Labor Cost Savings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329099">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Mechanical</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237,931.2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68,546.56</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169,384.64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29099">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Electrical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126,796.8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38,340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88,456.80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29099">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Plumbing</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148,686.72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44,198.64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104,488.08</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29099">
                <a:tc>
                  <a:txBody>
                    <a:bodyPr/>
                    <a:lstStyle/>
                    <a:p>
                      <a:pPr marL="0" marR="0">
                        <a:lnSpc>
                          <a:spcPct val="115000"/>
                        </a:lnSpc>
                        <a:spcBef>
                          <a:spcPts val="0"/>
                        </a:spcBef>
                        <a:spcAft>
                          <a:spcPts val="0"/>
                        </a:spcAft>
                      </a:pPr>
                      <a:r>
                        <a:rPr lang="en-US" sz="2000" b="1" dirty="0" smtClean="0">
                          <a:effectLst/>
                          <a:latin typeface="Garamond" panose="02020404030301010803" pitchFamily="18" charset="0"/>
                          <a:ea typeface="Calibri"/>
                          <a:cs typeface="Times New Roman"/>
                        </a:rPr>
                        <a:t>Crane Operator</a:t>
                      </a:r>
                      <a:endParaRPr lang="en-US" sz="2000" b="1"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smtClean="0">
                          <a:solidFill>
                            <a:srgbClr val="FF0000"/>
                          </a:solidFill>
                          <a:effectLst/>
                          <a:latin typeface="Garamond" panose="02020404030301010803" pitchFamily="18" charset="0"/>
                          <a:ea typeface="Calibri"/>
                          <a:cs typeface="Times New Roman"/>
                        </a:rPr>
                        <a:t>-10,272.2</a:t>
                      </a:r>
                      <a:endParaRPr lang="en-US" sz="2000" dirty="0">
                        <a:solidFill>
                          <a:srgbClr val="FF0000"/>
                        </a:solidFill>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solidFill>
                            <a:srgbClr val="FF0000"/>
                          </a:solidFill>
                          <a:effectLst/>
                          <a:latin typeface="Garamond" panose="02020404030301010803" pitchFamily="18" charset="0"/>
                          <a:ea typeface="Calibri"/>
                          <a:cs typeface="Times New Roman"/>
                        </a:rPr>
                        <a:t>-10,272.2</a:t>
                      </a:r>
                      <a:endParaRPr lang="en-US" sz="2000" dirty="0">
                        <a:solidFill>
                          <a:srgbClr val="FF0000"/>
                        </a:solidFill>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29099">
                <a:tc>
                  <a:txBody>
                    <a:bodyPr/>
                    <a:lstStyle/>
                    <a:p>
                      <a:pPr marL="0" marR="0">
                        <a:lnSpc>
                          <a:spcPct val="115000"/>
                        </a:lnSpc>
                        <a:spcBef>
                          <a:spcPts val="0"/>
                        </a:spcBef>
                        <a:spcAft>
                          <a:spcPts val="0"/>
                        </a:spcAft>
                      </a:pPr>
                      <a:r>
                        <a:rPr lang="en-US" sz="2000" b="1" dirty="0" smtClean="0">
                          <a:solidFill>
                            <a:schemeClr val="tx1"/>
                          </a:solidFill>
                          <a:effectLst/>
                          <a:latin typeface="Garamond" panose="02020404030301010803" pitchFamily="18" charset="0"/>
                          <a:ea typeface="Calibri"/>
                          <a:cs typeface="Times New Roman"/>
                        </a:rPr>
                        <a:t>Crane</a:t>
                      </a:r>
                      <a:endParaRPr lang="en-US" sz="2000" b="1" dirty="0">
                        <a:solidFill>
                          <a:schemeClr val="tx1"/>
                        </a:solidFill>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smtClean="0">
                          <a:solidFill>
                            <a:srgbClr val="FF0000"/>
                          </a:solidFill>
                          <a:effectLst/>
                          <a:latin typeface="Garamond" panose="02020404030301010803" pitchFamily="18" charset="0"/>
                          <a:ea typeface="Calibri"/>
                          <a:cs typeface="Times New Roman"/>
                        </a:rPr>
                        <a:t>-23,220</a:t>
                      </a:r>
                      <a:endParaRPr lang="en-US" sz="2000" dirty="0">
                        <a:solidFill>
                          <a:srgbClr val="FF0000"/>
                        </a:solidFill>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solidFill>
                            <a:schemeClr val="tx1"/>
                          </a:solidFill>
                          <a:effectLst/>
                          <a:latin typeface="Garamond" panose="02020404030301010803" pitchFamily="18" charset="0"/>
                          <a:ea typeface="Calibri"/>
                          <a:cs typeface="Times New Roman"/>
                        </a:rPr>
                        <a:t>-</a:t>
                      </a:r>
                      <a:endParaRPr lang="en-US" sz="2000" dirty="0">
                        <a:solidFill>
                          <a:schemeClr val="tx1"/>
                        </a:solidFill>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solidFill>
                            <a:srgbClr val="FF0000"/>
                          </a:solidFill>
                          <a:effectLst/>
                          <a:latin typeface="Garamond" panose="02020404030301010803" pitchFamily="18" charset="0"/>
                          <a:ea typeface="Calibri"/>
                          <a:cs typeface="Times New Roman"/>
                        </a:rPr>
                        <a:t>-23,220</a:t>
                      </a:r>
                      <a:endParaRPr lang="en-US" sz="2000" dirty="0">
                        <a:solidFill>
                          <a:schemeClr val="tx1"/>
                        </a:solidFill>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29099">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Total</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479,922.52</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151,085.20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smtClean="0">
                          <a:solidFill>
                            <a:srgbClr val="000000"/>
                          </a:solidFill>
                          <a:effectLst/>
                          <a:latin typeface="Garamond" panose="02020404030301010803" pitchFamily="18" charset="0"/>
                          <a:ea typeface="Calibri"/>
                          <a:cs typeface="Times New Roman"/>
                        </a:rPr>
                        <a:t>328,837.32</a:t>
                      </a:r>
                      <a:endParaRPr lang="en-US" sz="2000" b="1"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295206407"/>
              </p:ext>
            </p:extLst>
          </p:nvPr>
        </p:nvGraphicFramePr>
        <p:xfrm>
          <a:off x="18592800" y="4495800"/>
          <a:ext cx="8534401" cy="1752600"/>
        </p:xfrm>
        <a:graphic>
          <a:graphicData uri="http://schemas.openxmlformats.org/drawingml/2006/table">
            <a:tbl>
              <a:tblPr firstRow="1" firstCol="1" bandRow="1"/>
              <a:tblGrid>
                <a:gridCol w="1447800"/>
                <a:gridCol w="1600200"/>
                <a:gridCol w="1981200"/>
                <a:gridCol w="1664581"/>
                <a:gridCol w="1840620"/>
              </a:tblGrid>
              <a:tr h="280670">
                <a:tc rowSpan="2">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General Conditions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Original Duration (Days)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Duration Reduction</a:t>
                      </a:r>
                      <a:endParaRPr lang="en-US" sz="20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(Days)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Cost per Day ($/Day)</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Total General Conditions Cost Savings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280670">
                <a:tc vMerge="1">
                  <a:txBody>
                    <a:bodyPr/>
                    <a:lstStyle/>
                    <a:p>
                      <a:endParaRPr lang="en-US"/>
                    </a:p>
                  </a:txBody>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solidFill>
                            <a:srgbClr val="000000"/>
                          </a:solidFill>
                          <a:effectLst/>
                          <a:latin typeface="Garamond" panose="02020404030301010803" pitchFamily="18" charset="0"/>
                          <a:ea typeface="Calibri"/>
                          <a:cs typeface="Times New Roman"/>
                        </a:rPr>
                        <a:t>41</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3,176.54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solidFill>
                            <a:srgbClr val="000000"/>
                          </a:solidFill>
                          <a:effectLst/>
                          <a:latin typeface="Garamond" panose="02020404030301010803" pitchFamily="18" charset="0"/>
                          <a:ea typeface="Calibri"/>
                          <a:cs typeface="Times New Roman"/>
                        </a:rPr>
                        <a:t>130,238.14</a:t>
                      </a:r>
                      <a:endParaRPr lang="en-US" sz="2000" b="1"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sp>
        <p:nvSpPr>
          <p:cNvPr id="27" name="TextBox 26"/>
          <p:cNvSpPr txBox="1"/>
          <p:nvPr/>
        </p:nvSpPr>
        <p:spPr>
          <a:xfrm>
            <a:off x="9372600" y="4019490"/>
            <a:ext cx="8686800" cy="400110"/>
          </a:xfrm>
          <a:prstGeom prst="rect">
            <a:avLst/>
          </a:prstGeom>
          <a:noFill/>
        </p:spPr>
        <p:txBody>
          <a:bodyPr wrap="square" rtlCol="0">
            <a:spAutoFit/>
          </a:bodyPr>
          <a:lstStyle/>
          <a:p>
            <a:pPr algn="ctr"/>
            <a:r>
              <a:rPr lang="en-US" sz="2000" b="1" dirty="0" smtClean="0">
                <a:latin typeface="Garamond" panose="02020404030301010803" pitchFamily="18" charset="0"/>
              </a:rPr>
              <a:t>Days Reduced for each Contractor and the Overall Project Schedule</a:t>
            </a:r>
            <a:endParaRPr lang="en-US" sz="2000" b="1" dirty="0">
              <a:latin typeface="Garamond" panose="02020404030301010803" pitchFamily="18" charset="0"/>
            </a:endParaRPr>
          </a:p>
        </p:txBody>
      </p:sp>
      <p:sp>
        <p:nvSpPr>
          <p:cNvPr id="29" name="TextBox 28"/>
          <p:cNvSpPr txBox="1"/>
          <p:nvPr/>
        </p:nvSpPr>
        <p:spPr>
          <a:xfrm>
            <a:off x="9366738" y="6381690"/>
            <a:ext cx="8686800" cy="400110"/>
          </a:xfrm>
          <a:prstGeom prst="rect">
            <a:avLst/>
          </a:prstGeom>
          <a:noFill/>
        </p:spPr>
        <p:txBody>
          <a:bodyPr wrap="square" rtlCol="0">
            <a:spAutoFit/>
          </a:bodyPr>
          <a:lstStyle/>
          <a:p>
            <a:pPr algn="ctr"/>
            <a:r>
              <a:rPr lang="en-US" sz="2000" b="1" dirty="0" smtClean="0">
                <a:latin typeface="Garamond" panose="02020404030301010803" pitchFamily="18" charset="0"/>
              </a:rPr>
              <a:t>New MEP Systems Schedule</a:t>
            </a:r>
            <a:endParaRPr lang="en-US" sz="2000" b="1" dirty="0">
              <a:latin typeface="Garamond" panose="02020404030301010803" pitchFamily="18" charset="0"/>
            </a:endParaRPr>
          </a:p>
        </p:txBody>
      </p:sp>
      <p:sp>
        <p:nvSpPr>
          <p:cNvPr id="30" name="TextBox 29"/>
          <p:cNvSpPr txBox="1"/>
          <p:nvPr/>
        </p:nvSpPr>
        <p:spPr>
          <a:xfrm>
            <a:off x="18592800" y="4019490"/>
            <a:ext cx="8534400" cy="400110"/>
          </a:xfrm>
          <a:prstGeom prst="rect">
            <a:avLst/>
          </a:prstGeom>
          <a:noFill/>
        </p:spPr>
        <p:txBody>
          <a:bodyPr wrap="square" rtlCol="0">
            <a:spAutoFit/>
          </a:bodyPr>
          <a:lstStyle/>
          <a:p>
            <a:pPr algn="ctr"/>
            <a:r>
              <a:rPr lang="en-US" sz="2000" b="1" dirty="0" smtClean="0">
                <a:latin typeface="Garamond" panose="02020404030301010803" pitchFamily="18" charset="0"/>
              </a:rPr>
              <a:t>Labor Cost Savings for each Contractor</a:t>
            </a:r>
            <a:endParaRPr lang="en-US" sz="2000" b="1" dirty="0">
              <a:latin typeface="Garamond" panose="02020404030301010803" pitchFamily="18" charset="0"/>
            </a:endParaRPr>
          </a:p>
        </p:txBody>
      </p:sp>
      <p:sp>
        <p:nvSpPr>
          <p:cNvPr id="31" name="TextBox 30"/>
          <p:cNvSpPr txBox="1"/>
          <p:nvPr/>
        </p:nvSpPr>
        <p:spPr>
          <a:xfrm>
            <a:off x="18592800" y="6381690"/>
            <a:ext cx="8534400" cy="400110"/>
          </a:xfrm>
          <a:prstGeom prst="rect">
            <a:avLst/>
          </a:prstGeom>
          <a:noFill/>
        </p:spPr>
        <p:txBody>
          <a:bodyPr wrap="square" rtlCol="0">
            <a:spAutoFit/>
          </a:bodyPr>
          <a:lstStyle/>
          <a:p>
            <a:pPr algn="ctr"/>
            <a:r>
              <a:rPr lang="en-US" sz="2000" b="1" dirty="0" smtClean="0">
                <a:latin typeface="Garamond" panose="02020404030301010803" pitchFamily="18" charset="0"/>
              </a:rPr>
              <a:t>General Conditions Cost Savings</a:t>
            </a:r>
            <a:endParaRPr lang="en-US" sz="2000" b="1" dirty="0">
              <a:latin typeface="Garamond" panose="02020404030301010803" pitchFamily="18" charset="0"/>
            </a:endParaRPr>
          </a:p>
        </p:txBody>
      </p:sp>
    </p:spTree>
    <p:extLst>
      <p:ext uri="{BB962C8B-B14F-4D97-AF65-F5344CB8AC3E}">
        <p14:creationId xmlns:p14="http://schemas.microsoft.com/office/powerpoint/2010/main" val="3827905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b="1" dirty="0" smtClean="0">
                <a:latin typeface="Garamond" panose="02020404030301010803" pitchFamily="18" charset="0"/>
              </a:rPr>
              <a:t>Analysis 2: MEP Systems Prefabrication</a:t>
            </a:r>
          </a:p>
          <a:p>
            <a:pPr marL="800100" lvl="1" indent="-342900">
              <a:buFont typeface="Wingdings" panose="05000000000000000000" pitchFamily="2" charset="2"/>
              <a:buChar char="v"/>
            </a:pPr>
            <a:r>
              <a:rPr lang="en-US" sz="2300" dirty="0">
                <a:latin typeface="Garamond" panose="02020404030301010803" pitchFamily="18" charset="0"/>
              </a:rPr>
              <a:t>Background</a:t>
            </a:r>
          </a:p>
          <a:p>
            <a:pPr marL="800100" lvl="1" indent="-342900">
              <a:buFont typeface="Wingdings" panose="05000000000000000000" pitchFamily="2" charset="2"/>
              <a:buChar char="v"/>
            </a:pPr>
            <a:r>
              <a:rPr lang="en-US" sz="2300" dirty="0" smtClean="0">
                <a:latin typeface="Garamond" panose="02020404030301010803" pitchFamily="18" charset="0"/>
              </a:rPr>
              <a:t>Prefabrication Scope</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dirty="0" smtClean="0">
                <a:latin typeface="Garamond" panose="02020404030301010803" pitchFamily="18" charset="0"/>
              </a:rPr>
              <a:t>Constructability Review</a:t>
            </a:r>
          </a:p>
          <a:p>
            <a:pPr marL="800100" lvl="1" indent="-342900">
              <a:buFont typeface="Wingdings" panose="05000000000000000000" pitchFamily="2" charset="2"/>
              <a:buChar char="v"/>
            </a:pPr>
            <a:r>
              <a:rPr lang="en-US" sz="2300" dirty="0" smtClean="0">
                <a:latin typeface="Garamond" panose="02020404030301010803" pitchFamily="18" charset="0"/>
              </a:rPr>
              <a:t>Schedule/Cost Evaluation</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b="1" dirty="0">
                <a:latin typeface="Garamond" panose="02020404030301010803" pitchFamily="18" charset="0"/>
              </a:rPr>
              <a:t>Results 	</a:t>
            </a:r>
            <a:endParaRPr lang="en-US" sz="2300" b="1"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2: MEP Systems </a:t>
            </a:r>
            <a:r>
              <a:rPr lang="en-US" sz="2400" dirty="0">
                <a:latin typeface="Garamond" panose="02020404030301010803" pitchFamily="18" charset="0"/>
              </a:rPr>
              <a:t>Prefabrication</a:t>
            </a:r>
            <a:endParaRPr lang="en-US" sz="2400" dirty="0" smtClean="0">
              <a:latin typeface="Garamond" panose="02020404030301010803" pitchFamily="18" charset="0"/>
            </a:endParaRPr>
          </a:p>
        </p:txBody>
      </p:sp>
      <p:sp>
        <p:nvSpPr>
          <p:cNvPr id="17" name="Rectangle 16"/>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972800" y="1828800"/>
            <a:ext cx="5486400" cy="1569660"/>
          </a:xfrm>
          <a:prstGeom prst="rect">
            <a:avLst/>
          </a:prstGeom>
          <a:noFill/>
        </p:spPr>
        <p:txBody>
          <a:bodyPr wrap="square" rtlCol="0">
            <a:spAutoFit/>
          </a:bodyPr>
          <a:lstStyle/>
          <a:p>
            <a:r>
              <a:rPr lang="en-US" sz="2400" b="1" dirty="0" smtClean="0">
                <a:latin typeface="Garamond" panose="02020404030301010803" pitchFamily="18" charset="0"/>
              </a:rPr>
              <a:t>Cons</a:t>
            </a:r>
          </a:p>
          <a:p>
            <a:pPr marL="342900" indent="-342900">
              <a:buFont typeface="Wingdings" panose="05000000000000000000" pitchFamily="2" charset="2"/>
              <a:buChar char="§"/>
            </a:pPr>
            <a:r>
              <a:rPr lang="en-US" sz="2400" dirty="0" smtClean="0">
                <a:latin typeface="Garamond" panose="02020404030301010803" pitchFamily="18" charset="0"/>
              </a:rPr>
              <a:t>Requires Early Coordination between the MEP Systems Teams</a:t>
            </a:r>
            <a:endParaRPr lang="en-US" sz="2400" dirty="0">
              <a:latin typeface="Garamond" panose="02020404030301010803" pitchFamily="18" charset="0"/>
              <a:ea typeface="Calibri"/>
              <a:cs typeface="Times New Roman"/>
            </a:endParaRPr>
          </a:p>
          <a:p>
            <a:pPr marL="342900" indent="-342900">
              <a:buFont typeface="Wingdings" panose="05000000000000000000" pitchFamily="2" charset="2"/>
              <a:buChar char="§"/>
            </a:pPr>
            <a:r>
              <a:rPr lang="en-US" sz="2400" dirty="0" smtClean="0">
                <a:latin typeface="Garamond" panose="02020404030301010803" pitchFamily="18" charset="0"/>
              </a:rPr>
              <a:t>Using Cranes for Additional Days</a:t>
            </a:r>
            <a:endParaRPr lang="en-US" sz="2400" dirty="0">
              <a:latin typeface="Garamond" panose="02020404030301010803" pitchFamily="18" charset="0"/>
            </a:endParaRPr>
          </a:p>
        </p:txBody>
      </p:sp>
      <p:sp>
        <p:nvSpPr>
          <p:cNvPr id="25" name="TextBox 24"/>
          <p:cNvSpPr txBox="1"/>
          <p:nvPr/>
        </p:nvSpPr>
        <p:spPr>
          <a:xfrm>
            <a:off x="10972800" y="3700774"/>
            <a:ext cx="5486400" cy="1938992"/>
          </a:xfrm>
          <a:prstGeom prst="rect">
            <a:avLst/>
          </a:prstGeom>
          <a:noFill/>
        </p:spPr>
        <p:txBody>
          <a:bodyPr wrap="square" rtlCol="0">
            <a:spAutoFit/>
          </a:bodyPr>
          <a:lstStyle/>
          <a:p>
            <a:r>
              <a:rPr lang="en-US" sz="2400" b="1" dirty="0" smtClean="0">
                <a:latin typeface="Garamond" panose="02020404030301010803" pitchFamily="18" charset="0"/>
              </a:rPr>
              <a:t>Pros</a:t>
            </a:r>
          </a:p>
          <a:p>
            <a:pPr marL="342900" indent="-342900">
              <a:buFont typeface="Wingdings" panose="05000000000000000000" pitchFamily="2" charset="2"/>
              <a:buChar char="§"/>
            </a:pPr>
            <a:r>
              <a:rPr lang="en-US" sz="2400" dirty="0" smtClean="0">
                <a:latin typeface="Garamond" panose="02020404030301010803" pitchFamily="18" charset="0"/>
              </a:rPr>
              <a:t>Less Site Congestion</a:t>
            </a:r>
            <a:endParaRPr lang="en-US" sz="2400" dirty="0">
              <a:latin typeface="Garamond" panose="02020404030301010803" pitchFamily="18" charset="0"/>
              <a:ea typeface="Calibri"/>
              <a:cs typeface="Times New Roman"/>
            </a:endParaRPr>
          </a:p>
          <a:p>
            <a:pPr marL="342900" indent="-342900">
              <a:buFont typeface="Wingdings" panose="05000000000000000000" pitchFamily="2" charset="2"/>
              <a:buChar char="§"/>
            </a:pPr>
            <a:r>
              <a:rPr lang="en-US" sz="2400" dirty="0" smtClean="0">
                <a:latin typeface="Garamond" panose="02020404030301010803" pitchFamily="18" charset="0"/>
              </a:rPr>
              <a:t>Schedule Reduced by </a:t>
            </a:r>
            <a:r>
              <a:rPr lang="en-US" sz="2400" b="1" dirty="0" smtClean="0">
                <a:latin typeface="Garamond" panose="02020404030301010803" pitchFamily="18" charset="0"/>
              </a:rPr>
              <a:t>41 Days </a:t>
            </a:r>
          </a:p>
          <a:p>
            <a:pPr marL="342900" indent="-342900">
              <a:buFont typeface="Wingdings" panose="05000000000000000000" pitchFamily="2" charset="2"/>
              <a:buChar char="§"/>
            </a:pPr>
            <a:r>
              <a:rPr lang="en-US" sz="2400" b="1" dirty="0" smtClean="0">
                <a:solidFill>
                  <a:srgbClr val="000000"/>
                </a:solidFill>
                <a:latin typeface="Garamond" panose="02020404030301010803" pitchFamily="18" charset="0"/>
                <a:ea typeface="Calibri"/>
                <a:cs typeface="Times New Roman"/>
              </a:rPr>
              <a:t>$328,837.32</a:t>
            </a:r>
            <a:r>
              <a:rPr lang="en-US" sz="2400" b="1" dirty="0" smtClean="0">
                <a:latin typeface="Garamond" panose="02020404030301010803" pitchFamily="18" charset="0"/>
                <a:ea typeface="Calibri"/>
                <a:cs typeface="Times New Roman"/>
              </a:rPr>
              <a:t> </a:t>
            </a:r>
            <a:r>
              <a:rPr lang="en-US" sz="2400" dirty="0" smtClean="0">
                <a:latin typeface="Garamond" panose="02020404030301010803" pitchFamily="18" charset="0"/>
              </a:rPr>
              <a:t>Labor Cost Savings</a:t>
            </a:r>
          </a:p>
          <a:p>
            <a:pPr marL="342900" indent="-342900">
              <a:buFont typeface="Wingdings" panose="05000000000000000000" pitchFamily="2" charset="2"/>
              <a:buChar char="§"/>
            </a:pPr>
            <a:r>
              <a:rPr lang="en-US" sz="2400" b="1" dirty="0" smtClean="0">
                <a:solidFill>
                  <a:srgbClr val="000000"/>
                </a:solidFill>
                <a:latin typeface="Garamond" panose="02020404030301010803" pitchFamily="18" charset="0"/>
                <a:ea typeface="Calibri"/>
                <a:cs typeface="Times New Roman"/>
              </a:rPr>
              <a:t>$130,238.14</a:t>
            </a:r>
            <a:r>
              <a:rPr lang="en-US" sz="2400" b="1" dirty="0" smtClean="0">
                <a:latin typeface="Garamond" panose="02020404030301010803" pitchFamily="18" charset="0"/>
                <a:ea typeface="Calibri"/>
                <a:cs typeface="Times New Roman"/>
              </a:rPr>
              <a:t> </a:t>
            </a:r>
            <a:r>
              <a:rPr lang="en-US" sz="2400" dirty="0" smtClean="0">
                <a:latin typeface="Garamond" panose="02020404030301010803" pitchFamily="18" charset="0"/>
              </a:rPr>
              <a:t>General Conditions Savings</a:t>
            </a:r>
          </a:p>
        </p:txBody>
      </p:sp>
      <p:sp>
        <p:nvSpPr>
          <p:cNvPr id="26" name="TextBox 25"/>
          <p:cNvSpPr txBox="1"/>
          <p:nvPr/>
        </p:nvSpPr>
        <p:spPr>
          <a:xfrm>
            <a:off x="20078700" y="2743200"/>
            <a:ext cx="5562600" cy="1938992"/>
          </a:xfrm>
          <a:prstGeom prst="rect">
            <a:avLst/>
          </a:prstGeom>
          <a:noFill/>
        </p:spPr>
        <p:txBody>
          <a:bodyPr wrap="square" rtlCol="0">
            <a:spAutoFit/>
          </a:bodyPr>
          <a:lstStyle/>
          <a:p>
            <a:r>
              <a:rPr lang="en-US" sz="2400" b="1" dirty="0" smtClean="0">
                <a:latin typeface="Garamond" panose="02020404030301010803" pitchFamily="18" charset="0"/>
              </a:rPr>
              <a:t>Recommendation</a:t>
            </a:r>
          </a:p>
          <a:p>
            <a:r>
              <a:rPr lang="en-US" sz="2400" dirty="0" smtClean="0">
                <a:latin typeface="Garamond" panose="02020404030301010803" pitchFamily="18" charset="0"/>
              </a:rPr>
              <a:t>Due to the cost savings of </a:t>
            </a:r>
            <a:r>
              <a:rPr lang="en-US" sz="2400" b="1" dirty="0" smtClean="0">
                <a:latin typeface="Garamond" panose="02020404030301010803" pitchFamily="18" charset="0"/>
              </a:rPr>
              <a:t>$459075.46 </a:t>
            </a:r>
            <a:r>
              <a:rPr lang="en-US" sz="2400" dirty="0" smtClean="0">
                <a:latin typeface="Garamond" panose="02020404030301010803" pitchFamily="18" charset="0"/>
              </a:rPr>
              <a:t>and </a:t>
            </a:r>
            <a:r>
              <a:rPr lang="en-US" sz="2400" b="1" dirty="0" smtClean="0">
                <a:latin typeface="Garamond" panose="02020404030301010803" pitchFamily="18" charset="0"/>
              </a:rPr>
              <a:t>41 Days </a:t>
            </a:r>
            <a:r>
              <a:rPr lang="en-US" sz="2400" dirty="0" smtClean="0">
                <a:latin typeface="Garamond" panose="02020404030301010803" pitchFamily="18" charset="0"/>
              </a:rPr>
              <a:t>schedule Reduction, the implementation of the solution is recommended.</a:t>
            </a:r>
            <a:endParaRPr lang="en-US" sz="2400" dirty="0">
              <a:latin typeface="Garamond" panose="02020404030301010803" pitchFamily="18" charset="0"/>
            </a:endParaRPr>
          </a:p>
        </p:txBody>
      </p:sp>
      <p:sp>
        <p:nvSpPr>
          <p:cNvPr id="3" name="Half Frame 2"/>
          <p:cNvSpPr/>
          <p:nvPr/>
        </p:nvSpPr>
        <p:spPr>
          <a:xfrm rot="8575535" flipH="1">
            <a:off x="21668586" y="4882872"/>
            <a:ext cx="2382828" cy="739530"/>
          </a:xfrm>
          <a:prstGeom prst="halfFrame">
            <a:avLst>
              <a:gd name="adj1" fmla="val 26539"/>
              <a:gd name="adj2" fmla="val 2992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6452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b="1" dirty="0" smtClean="0">
                <a:latin typeface="Garamond" panose="02020404030301010803" pitchFamily="18" charset="0"/>
              </a:rPr>
              <a:t>Analysis 3: Structural Steel Sequencing</a:t>
            </a:r>
          </a:p>
          <a:p>
            <a:pPr marL="800100" lvl="1" indent="-342900">
              <a:buFont typeface="Wingdings" panose="05000000000000000000" pitchFamily="2" charset="2"/>
              <a:buChar char="v"/>
            </a:pPr>
            <a:r>
              <a:rPr lang="en-US" sz="2300" b="1" dirty="0" smtClean="0">
                <a:latin typeface="Garamond" panose="02020404030301010803" pitchFamily="18" charset="0"/>
              </a:rPr>
              <a:t>Current Steel Sequence</a:t>
            </a:r>
          </a:p>
          <a:p>
            <a:pPr marL="800100" lvl="1" indent="-342900">
              <a:buFont typeface="Wingdings" panose="05000000000000000000" pitchFamily="2" charset="2"/>
              <a:buChar char="v"/>
            </a:pPr>
            <a:r>
              <a:rPr lang="en-US" sz="2300" dirty="0" smtClean="0">
                <a:latin typeface="Garamond" panose="02020404030301010803" pitchFamily="18" charset="0"/>
              </a:rPr>
              <a:t>Crane Selection</a:t>
            </a:r>
          </a:p>
          <a:p>
            <a:pPr marL="800100" lvl="1" indent="-342900">
              <a:buFont typeface="Wingdings" panose="05000000000000000000" pitchFamily="2" charset="2"/>
              <a:buChar char="v"/>
            </a:pPr>
            <a:r>
              <a:rPr lang="en-US" sz="2300" dirty="0" smtClean="0">
                <a:latin typeface="Garamond" panose="02020404030301010803" pitchFamily="18" charset="0"/>
              </a:rPr>
              <a:t>Proposed Steel Sequence</a:t>
            </a:r>
          </a:p>
          <a:p>
            <a:pPr marL="800100" lvl="1" indent="-342900">
              <a:buFont typeface="Wingdings" panose="05000000000000000000" pitchFamily="2" charset="2"/>
              <a:buChar char="v"/>
            </a:pPr>
            <a:r>
              <a:rPr lang="en-US" sz="2300" dirty="0" smtClean="0">
                <a:latin typeface="Garamond" panose="02020404030301010803" pitchFamily="18" charset="0"/>
              </a:rPr>
              <a:t>Results</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3: Structural Steel Sequencing</a:t>
            </a:r>
          </a:p>
        </p:txBody>
      </p:sp>
      <p:sp>
        <p:nvSpPr>
          <p:cNvPr id="17" name="TextBox 16"/>
          <p:cNvSpPr txBox="1"/>
          <p:nvPr/>
        </p:nvSpPr>
        <p:spPr>
          <a:xfrm>
            <a:off x="4800600" y="1219200"/>
            <a:ext cx="3962400" cy="2308324"/>
          </a:xfrm>
          <a:prstGeom prst="rect">
            <a:avLst/>
          </a:prstGeom>
          <a:noFill/>
        </p:spPr>
        <p:txBody>
          <a:bodyPr wrap="square" rtlCol="0">
            <a:spAutoFit/>
          </a:bodyPr>
          <a:lstStyle/>
          <a:p>
            <a:r>
              <a:rPr lang="en-US" sz="2400" b="1" dirty="0" smtClean="0">
                <a:latin typeface="Garamond" panose="02020404030301010803" pitchFamily="18" charset="0"/>
              </a:rPr>
              <a:t>Problem Statement</a:t>
            </a:r>
            <a:endParaRPr lang="en-US" sz="2400" dirty="0">
              <a:latin typeface="Garamond" panose="02020404030301010803" pitchFamily="18" charset="0"/>
            </a:endParaRPr>
          </a:p>
          <a:p>
            <a:r>
              <a:rPr lang="en-US" sz="2400" dirty="0" smtClean="0">
                <a:latin typeface="Garamond" panose="02020404030301010803" pitchFamily="18" charset="0"/>
              </a:rPr>
              <a:t>The structural steel erection is a critical path item, but there is a potential to improve the sequence and accelerate the schedule. </a:t>
            </a:r>
            <a:endParaRPr lang="en-US" dirty="0"/>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p:nvPr/>
        </p:nvPicPr>
        <p:blipFill>
          <a:blip r:embed="rId4">
            <a:extLst>
              <a:ext uri="{28A0092B-C50C-407E-A947-70E740481C1C}">
                <a14:useLocalDpi xmlns:a14="http://schemas.microsoft.com/office/drawing/2010/main" val="0"/>
              </a:ext>
            </a:extLst>
          </a:blip>
          <a:stretch>
            <a:fillRect/>
          </a:stretch>
        </p:blipFill>
        <p:spPr>
          <a:xfrm>
            <a:off x="10058400" y="1371600"/>
            <a:ext cx="7238999" cy="4571999"/>
          </a:xfrm>
          <a:prstGeom prst="rect">
            <a:avLst/>
          </a:prstGeom>
          <a:ln>
            <a:solidFill>
              <a:schemeClr val="tx1"/>
            </a:solidFill>
          </a:ln>
        </p:spPr>
      </p:pic>
      <p:sp>
        <p:nvSpPr>
          <p:cNvPr id="20" name="TextBox 19"/>
          <p:cNvSpPr txBox="1"/>
          <p:nvPr/>
        </p:nvSpPr>
        <p:spPr>
          <a:xfrm>
            <a:off x="9366738" y="6172200"/>
            <a:ext cx="8686800" cy="400110"/>
          </a:xfrm>
          <a:prstGeom prst="rect">
            <a:avLst/>
          </a:prstGeom>
          <a:noFill/>
        </p:spPr>
        <p:txBody>
          <a:bodyPr wrap="square" rtlCol="0">
            <a:spAutoFit/>
          </a:bodyPr>
          <a:lstStyle/>
          <a:p>
            <a:pPr algn="ctr"/>
            <a:r>
              <a:rPr lang="en-US" sz="2000" b="1" dirty="0" smtClean="0">
                <a:latin typeface="Garamond" panose="02020404030301010803" pitchFamily="18" charset="0"/>
              </a:rPr>
              <a:t>The Current Steel Sequence and Crane Staging </a:t>
            </a:r>
            <a:endParaRPr lang="en-US" sz="2000" b="1" dirty="0">
              <a:latin typeface="Garamond" panose="02020404030301010803" pitchFamily="18" charset="0"/>
            </a:endParaRPr>
          </a:p>
        </p:txBody>
      </p:sp>
      <p:sp>
        <p:nvSpPr>
          <p:cNvPr id="3" name="Rectangle 2"/>
          <p:cNvSpPr/>
          <p:nvPr/>
        </p:nvSpPr>
        <p:spPr>
          <a:xfrm>
            <a:off x="19199471" y="1371600"/>
            <a:ext cx="7241929" cy="2308324"/>
          </a:xfrm>
          <a:prstGeom prst="rect">
            <a:avLst/>
          </a:prstGeom>
        </p:spPr>
        <p:txBody>
          <a:bodyPr wrap="square">
            <a:spAutoFit/>
          </a:bodyPr>
          <a:lstStyle/>
          <a:p>
            <a:r>
              <a:rPr lang="en-US" sz="2400" b="1" dirty="0" smtClean="0">
                <a:latin typeface="Garamond" panose="02020404030301010803" pitchFamily="18" charset="0"/>
              </a:rPr>
              <a:t>General Site Information</a:t>
            </a:r>
            <a:endParaRPr lang="en-US" sz="2400" dirty="0">
              <a:latin typeface="Garamond" panose="02020404030301010803" pitchFamily="18" charset="0"/>
            </a:endParaRPr>
          </a:p>
          <a:p>
            <a:pPr marL="342900" indent="-342900">
              <a:buFont typeface="Wingdings" panose="05000000000000000000" pitchFamily="2" charset="2"/>
              <a:buChar char="§"/>
            </a:pPr>
            <a:r>
              <a:rPr lang="en-US" sz="2400" dirty="0" smtClean="0">
                <a:latin typeface="Garamond" panose="02020404030301010803" pitchFamily="18" charset="0"/>
              </a:rPr>
              <a:t>94,050 SF. construction site</a:t>
            </a:r>
          </a:p>
          <a:p>
            <a:pPr marL="342900" indent="-342900">
              <a:buFont typeface="Wingdings" panose="05000000000000000000" pitchFamily="2" charset="2"/>
              <a:buChar char="§"/>
            </a:pPr>
            <a:r>
              <a:rPr lang="en-US" sz="2400" dirty="0" smtClean="0">
                <a:latin typeface="Garamond" panose="02020404030301010803" pitchFamily="18" charset="0"/>
              </a:rPr>
              <a:t>First Street is the only main road adjacent to the Site</a:t>
            </a:r>
          </a:p>
          <a:p>
            <a:pPr marL="342900" indent="-342900">
              <a:buFont typeface="Wingdings" panose="05000000000000000000" pitchFamily="2" charset="2"/>
              <a:buChar char="§"/>
            </a:pPr>
            <a:r>
              <a:rPr lang="en-US" sz="2400" dirty="0" smtClean="0">
                <a:latin typeface="Garamond" panose="02020404030301010803" pitchFamily="18" charset="0"/>
              </a:rPr>
              <a:t>An exciting building is located South of the project </a:t>
            </a:r>
          </a:p>
          <a:p>
            <a:pPr marL="342900" indent="-342900">
              <a:buFont typeface="Wingdings" panose="05000000000000000000" pitchFamily="2" charset="2"/>
              <a:buChar char="§"/>
            </a:pPr>
            <a:r>
              <a:rPr lang="en-US" sz="2400" dirty="0" smtClean="0">
                <a:latin typeface="Garamond" panose="02020404030301010803" pitchFamily="18" charset="0"/>
              </a:rPr>
              <a:t>Material laydown area is located West of the North Wing</a:t>
            </a:r>
            <a:endParaRPr lang="en-US" sz="2400" dirty="0">
              <a:latin typeface="Garamond" panose="02020404030301010803" pitchFamily="18" charset="0"/>
            </a:endParaRPr>
          </a:p>
        </p:txBody>
      </p:sp>
      <p:sp>
        <p:nvSpPr>
          <p:cNvPr id="21" name="Rectangle 20"/>
          <p:cNvSpPr/>
          <p:nvPr/>
        </p:nvSpPr>
        <p:spPr>
          <a:xfrm>
            <a:off x="19199472" y="3997623"/>
            <a:ext cx="7241928" cy="1938992"/>
          </a:xfrm>
          <a:prstGeom prst="rect">
            <a:avLst/>
          </a:prstGeom>
        </p:spPr>
        <p:txBody>
          <a:bodyPr wrap="square">
            <a:spAutoFit/>
          </a:bodyPr>
          <a:lstStyle/>
          <a:p>
            <a:r>
              <a:rPr lang="en-US" sz="2400" b="1" dirty="0" smtClean="0">
                <a:latin typeface="Garamond" panose="02020404030301010803" pitchFamily="18" charset="0"/>
              </a:rPr>
              <a:t>Steel Sequence Planning Considerations</a:t>
            </a:r>
          </a:p>
          <a:p>
            <a:pPr marL="342900" indent="-342900">
              <a:buFont typeface="Wingdings" panose="05000000000000000000" pitchFamily="2" charset="2"/>
              <a:buChar char="§"/>
            </a:pPr>
            <a:r>
              <a:rPr lang="en-US" sz="2400" dirty="0" smtClean="0">
                <a:latin typeface="Garamond" panose="02020404030301010803" pitchFamily="18" charset="0"/>
              </a:rPr>
              <a:t>Crane Type and Size</a:t>
            </a:r>
          </a:p>
          <a:p>
            <a:pPr marL="342900" indent="-342900">
              <a:buFont typeface="Wingdings" panose="05000000000000000000" pitchFamily="2" charset="2"/>
              <a:buChar char="§"/>
            </a:pPr>
            <a:r>
              <a:rPr lang="en-US" sz="2400" dirty="0" smtClean="0">
                <a:latin typeface="Garamond" panose="02020404030301010803" pitchFamily="18" charset="0"/>
              </a:rPr>
              <a:t>Crane Locations</a:t>
            </a:r>
          </a:p>
          <a:p>
            <a:pPr marL="342900" indent="-342900">
              <a:buFont typeface="Wingdings" panose="05000000000000000000" pitchFamily="2" charset="2"/>
              <a:buChar char="§"/>
            </a:pPr>
            <a:r>
              <a:rPr lang="en-US" sz="2400" dirty="0" smtClean="0">
                <a:latin typeface="Garamond" panose="02020404030301010803" pitchFamily="18" charset="0"/>
              </a:rPr>
              <a:t>Material Laydown Area</a:t>
            </a:r>
          </a:p>
          <a:p>
            <a:pPr marL="342900" indent="-342900">
              <a:buFont typeface="Wingdings" panose="05000000000000000000" pitchFamily="2" charset="2"/>
              <a:buChar char="§"/>
            </a:pPr>
            <a:r>
              <a:rPr lang="en-US" sz="2400" dirty="0" smtClean="0">
                <a:latin typeface="Garamond" panose="02020404030301010803" pitchFamily="18" charset="0"/>
              </a:rPr>
              <a:t>Steel Deliveries</a:t>
            </a:r>
            <a:endParaRPr lang="en-US" sz="2400" dirty="0">
              <a:latin typeface="Garamond" panose="02020404030301010803" pitchFamily="18" charset="0"/>
            </a:endParaRPr>
          </a:p>
        </p:txBody>
      </p:sp>
    </p:spTree>
    <p:extLst>
      <p:ext uri="{BB962C8B-B14F-4D97-AF65-F5344CB8AC3E}">
        <p14:creationId xmlns:p14="http://schemas.microsoft.com/office/powerpoint/2010/main" val="716722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b="1" dirty="0" smtClean="0">
                <a:latin typeface="Garamond" panose="02020404030301010803" pitchFamily="18" charset="0"/>
              </a:rPr>
              <a:t>Analysis 3: Structural Steel Sequencing</a:t>
            </a:r>
          </a:p>
          <a:p>
            <a:pPr marL="800100" lvl="1" indent="-342900">
              <a:buFont typeface="Wingdings" panose="05000000000000000000" pitchFamily="2" charset="2"/>
              <a:buChar char="v"/>
            </a:pPr>
            <a:r>
              <a:rPr lang="en-US" sz="2300" dirty="0">
                <a:latin typeface="Garamond" panose="02020404030301010803" pitchFamily="18" charset="0"/>
              </a:rPr>
              <a:t>Current Steel Sequence</a:t>
            </a:r>
          </a:p>
          <a:p>
            <a:pPr marL="800100" lvl="1" indent="-342900">
              <a:buFont typeface="Wingdings" panose="05000000000000000000" pitchFamily="2" charset="2"/>
              <a:buChar char="v"/>
            </a:pPr>
            <a:r>
              <a:rPr lang="en-US" sz="2300" b="1" dirty="0">
                <a:latin typeface="Garamond" panose="02020404030301010803" pitchFamily="18" charset="0"/>
              </a:rPr>
              <a:t>Crane Selection</a:t>
            </a:r>
          </a:p>
          <a:p>
            <a:pPr marL="800100" lvl="1" indent="-342900">
              <a:buFont typeface="Wingdings" panose="05000000000000000000" pitchFamily="2" charset="2"/>
              <a:buChar char="v"/>
            </a:pPr>
            <a:r>
              <a:rPr lang="en-US" sz="2300" dirty="0">
                <a:latin typeface="Garamond" panose="02020404030301010803" pitchFamily="18" charset="0"/>
              </a:rPr>
              <a:t>Proposed Steel Sequence</a:t>
            </a:r>
          </a:p>
          <a:p>
            <a:pPr marL="800100" lvl="1" indent="-342900">
              <a:buFont typeface="Wingdings" panose="05000000000000000000" pitchFamily="2" charset="2"/>
              <a:buChar char="v"/>
            </a:pPr>
            <a:r>
              <a:rPr lang="en-US" sz="2300" dirty="0">
                <a:latin typeface="Garamond" panose="02020404030301010803" pitchFamily="18" charset="0"/>
              </a:rPr>
              <a:t>Results</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3: Structural Steel Sequencing</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679682524"/>
              </p:ext>
            </p:extLst>
          </p:nvPr>
        </p:nvGraphicFramePr>
        <p:xfrm>
          <a:off x="18516600" y="1219200"/>
          <a:ext cx="8686800" cy="5538216"/>
        </p:xfrm>
        <a:graphic>
          <a:graphicData uri="http://schemas.openxmlformats.org/drawingml/2006/table">
            <a:tbl>
              <a:tblPr firstRow="1" firstCol="1" bandRow="1"/>
              <a:tblGrid>
                <a:gridCol w="1957754"/>
                <a:gridCol w="1219200"/>
                <a:gridCol w="1219200"/>
                <a:gridCol w="1318846"/>
                <a:gridCol w="1676400"/>
                <a:gridCol w="1295400"/>
              </a:tblGrid>
              <a:tr h="411451">
                <a:tc>
                  <a:txBody>
                    <a:bodyPr/>
                    <a:lstStyle/>
                    <a:p>
                      <a:pPr marL="0" marR="0">
                        <a:lnSpc>
                          <a:spcPct val="115000"/>
                        </a:lnSpc>
                        <a:spcBef>
                          <a:spcPts val="0"/>
                        </a:spcBef>
                        <a:spcAft>
                          <a:spcPts val="0"/>
                        </a:spcAft>
                      </a:pPr>
                      <a:r>
                        <a:rPr lang="en-US" sz="1800" b="1" dirty="0">
                          <a:effectLst/>
                          <a:latin typeface="Garamond" panose="02020404030301010803" pitchFamily="18" charset="0"/>
                          <a:ea typeface="Calibri"/>
                          <a:cs typeface="Times New Roman"/>
                        </a:rPr>
                        <a:t>Beam #</a:t>
                      </a:r>
                      <a:endParaRPr lang="en-US" sz="18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a:effectLst/>
                          <a:latin typeface="Garamond" panose="02020404030301010803" pitchFamily="18" charset="0"/>
                          <a:ea typeface="Calibri"/>
                          <a:cs typeface="Times New Roman"/>
                        </a:rPr>
                        <a:t>Beam Size</a:t>
                      </a:r>
                      <a:endParaRPr lang="en-US" sz="180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Beam Length (</a:t>
                      </a:r>
                      <a:r>
                        <a:rPr lang="en-US" sz="1800" b="1" dirty="0" err="1">
                          <a:effectLst/>
                          <a:latin typeface="Garamond" panose="02020404030301010803" pitchFamily="18" charset="0"/>
                          <a:ea typeface="Calibri"/>
                          <a:cs typeface="Times New Roman"/>
                        </a:rPr>
                        <a:t>ft</a:t>
                      </a:r>
                      <a:r>
                        <a:rPr lang="en-US" sz="1800" b="1" dirty="0">
                          <a:effectLst/>
                          <a:latin typeface="Garamond" panose="02020404030301010803" pitchFamily="18" charset="0"/>
                          <a:ea typeface="Calibri"/>
                          <a:cs typeface="Times New Roman"/>
                        </a:rPr>
                        <a:t>)</a:t>
                      </a:r>
                      <a:endParaRPr lang="en-US" sz="18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a:effectLst/>
                          <a:latin typeface="Garamond" panose="02020404030301010803" pitchFamily="18" charset="0"/>
                          <a:ea typeface="Calibri"/>
                          <a:cs typeface="Times New Roman"/>
                        </a:rPr>
                        <a:t>Beam Weight (lb)</a:t>
                      </a:r>
                      <a:endParaRPr lang="en-US" sz="180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a:effectLst/>
                          <a:latin typeface="Garamond" panose="02020404030301010803" pitchFamily="18" charset="0"/>
                          <a:ea typeface="Calibri"/>
                          <a:cs typeface="Times New Roman"/>
                        </a:rPr>
                        <a:t>Distance from Crane</a:t>
                      </a:r>
                      <a:endParaRPr lang="en-US" sz="180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Safety Check</a:t>
                      </a:r>
                      <a:endParaRPr lang="en-US" sz="18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1</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W8x24</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11</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264</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a:t>
                      </a:r>
                      <a:r>
                        <a:rPr lang="en-US" sz="2000" b="1" dirty="0" smtClean="0">
                          <a:effectLst/>
                          <a:latin typeface="Garamond" panose="02020404030301010803" pitchFamily="18" charset="0"/>
                          <a:ea typeface="Calibri"/>
                          <a:cs typeface="Times New Roman"/>
                        </a:rPr>
                        <a:t>2, 3 &amp; 4</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W8x24</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480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5</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W24x55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11</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605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6 </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W24x162</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37.5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6,075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7 </a:t>
                      </a:r>
                      <a:endParaRPr lang="en-US" sz="200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W24x162</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44.5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5,103</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75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8</a:t>
                      </a:r>
                      <a:endParaRPr lang="en-US" sz="200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W24x76</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44..5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3,382</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60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a:t>
                      </a:r>
                      <a:r>
                        <a:rPr lang="en-US" sz="2000" b="1" dirty="0" smtClean="0">
                          <a:effectLst/>
                          <a:latin typeface="Garamond" panose="02020404030301010803" pitchFamily="18" charset="0"/>
                          <a:ea typeface="Calibri"/>
                          <a:cs typeface="Times New Roman"/>
                        </a:rPr>
                        <a:t>9 &amp; 10</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W24x131</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44.5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5,829.5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65-75</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11</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W24x84</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44.5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3,783</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12</a:t>
                      </a:r>
                      <a:endParaRPr lang="en-US" sz="200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W24x117</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44.5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5,206</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a:t>
                      </a:r>
                      <a:r>
                        <a:rPr lang="en-US" sz="2000" b="1" dirty="0" smtClean="0">
                          <a:effectLst/>
                          <a:latin typeface="Garamond" panose="02020404030301010803" pitchFamily="18" charset="0"/>
                          <a:ea typeface="Calibri"/>
                          <a:cs typeface="Times New Roman"/>
                        </a:rPr>
                        <a:t>13 &amp; 14</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W24x146</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44.5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6,497</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30-40</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15</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W24x117</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44.5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5,206</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60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a:t>
                      </a:r>
                      <a:r>
                        <a:rPr lang="en-US" sz="2000" b="1" dirty="0" smtClean="0">
                          <a:effectLst/>
                          <a:latin typeface="Garamond" panose="02020404030301010803" pitchFamily="18" charset="0"/>
                          <a:ea typeface="Calibri"/>
                          <a:cs typeface="Times New Roman"/>
                        </a:rPr>
                        <a:t>16, 17 &amp; 19</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W24x162</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45.75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7,411</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30-60</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18</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W24x103</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45.75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4,712</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5726">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20</a:t>
                      </a:r>
                      <a:endParaRPr lang="en-US" sz="2000" dirty="0">
                        <a:effectLst/>
                        <a:latin typeface="Garamond" panose="02020404030301010803" pitchFamily="18" charset="0"/>
                        <a:ea typeface="Calibri"/>
                        <a:cs typeface="Times New Roman"/>
                      </a:endParaRP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W24x131</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38.5</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5,043</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70</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Passes</a:t>
                      </a:r>
                    </a:p>
                  </a:txBody>
                  <a:tcPr marL="67084" marR="67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pic>
        <p:nvPicPr>
          <p:cNvPr id="22" name="Picture 21"/>
          <p:cNvPicPr/>
          <p:nvPr/>
        </p:nvPicPr>
        <p:blipFill>
          <a:blip r:embed="rId4" cstate="print">
            <a:extLst>
              <a:ext uri="{28A0092B-C50C-407E-A947-70E740481C1C}">
                <a14:useLocalDpi xmlns:a14="http://schemas.microsoft.com/office/drawing/2010/main" val="0"/>
              </a:ext>
            </a:extLst>
          </a:blip>
          <a:stretch>
            <a:fillRect/>
          </a:stretch>
        </p:blipFill>
        <p:spPr>
          <a:xfrm>
            <a:off x="9601200" y="1254369"/>
            <a:ext cx="8229600" cy="4953000"/>
          </a:xfrm>
          <a:prstGeom prst="rect">
            <a:avLst/>
          </a:prstGeom>
          <a:ln>
            <a:solidFill>
              <a:schemeClr val="tx1"/>
            </a:solidFill>
          </a:ln>
        </p:spPr>
      </p:pic>
      <p:sp>
        <p:nvSpPr>
          <p:cNvPr id="23" name="TextBox 22"/>
          <p:cNvSpPr txBox="1"/>
          <p:nvPr/>
        </p:nvSpPr>
        <p:spPr>
          <a:xfrm>
            <a:off x="9372600" y="6220617"/>
            <a:ext cx="8686800" cy="400110"/>
          </a:xfrm>
          <a:prstGeom prst="rect">
            <a:avLst/>
          </a:prstGeom>
          <a:noFill/>
        </p:spPr>
        <p:txBody>
          <a:bodyPr wrap="square" rtlCol="0">
            <a:spAutoFit/>
          </a:bodyPr>
          <a:lstStyle/>
          <a:p>
            <a:pPr algn="ctr"/>
            <a:r>
              <a:rPr lang="en-US" sz="2000" b="1" dirty="0" smtClean="0">
                <a:latin typeface="Garamond" panose="02020404030301010803" pitchFamily="18" charset="0"/>
              </a:rPr>
              <a:t>The Critical Beams Location of the North Wing</a:t>
            </a:r>
            <a:endParaRPr lang="en-US" sz="2000" b="1" dirty="0">
              <a:latin typeface="Garamond" panose="02020404030301010803" pitchFamily="18" charset="0"/>
            </a:endParaRPr>
          </a:p>
        </p:txBody>
      </p:sp>
      <p:sp>
        <p:nvSpPr>
          <p:cNvPr id="24" name="TextBox 23"/>
          <p:cNvSpPr txBox="1"/>
          <p:nvPr/>
        </p:nvSpPr>
        <p:spPr>
          <a:xfrm>
            <a:off x="4800600" y="1219200"/>
            <a:ext cx="3962400" cy="1938992"/>
          </a:xfrm>
          <a:prstGeom prst="rect">
            <a:avLst/>
          </a:prstGeom>
          <a:noFill/>
        </p:spPr>
        <p:txBody>
          <a:bodyPr wrap="square" rtlCol="0">
            <a:spAutoFit/>
          </a:bodyPr>
          <a:lstStyle/>
          <a:p>
            <a:r>
              <a:rPr lang="en-US" sz="2400" b="1" dirty="0" smtClean="0">
                <a:latin typeface="Garamond" panose="02020404030301010803" pitchFamily="18" charset="0"/>
              </a:rPr>
              <a:t>Crane Selected</a:t>
            </a:r>
            <a:endParaRPr lang="en-US" sz="2400" dirty="0">
              <a:latin typeface="Garamond" panose="02020404030301010803" pitchFamily="18" charset="0"/>
            </a:endParaRPr>
          </a:p>
          <a:p>
            <a:pPr marL="342900" indent="-342900">
              <a:buFont typeface="Wingdings" panose="05000000000000000000" pitchFamily="2" charset="2"/>
              <a:buChar char="§"/>
            </a:pPr>
            <a:r>
              <a:rPr lang="en-US" sz="2400" dirty="0" smtClean="0">
                <a:latin typeface="Garamond" panose="02020404030301010803" pitchFamily="18" charset="0"/>
              </a:rPr>
              <a:t>Rough Terrain Hydraulic Crane</a:t>
            </a:r>
          </a:p>
          <a:p>
            <a:pPr marL="342900" indent="-342900">
              <a:buFont typeface="Wingdings" panose="05000000000000000000" pitchFamily="2" charset="2"/>
              <a:buChar char="§"/>
            </a:pPr>
            <a:r>
              <a:rPr lang="en-US" sz="2400" dirty="0" smtClean="0">
                <a:latin typeface="Garamond" panose="02020404030301010803" pitchFamily="18" charset="0"/>
              </a:rPr>
              <a:t>50 Ton Capacity</a:t>
            </a:r>
          </a:p>
          <a:p>
            <a:pPr marL="342900" indent="-342900">
              <a:buFont typeface="Wingdings" panose="05000000000000000000" pitchFamily="2" charset="2"/>
              <a:buChar char="§"/>
            </a:pPr>
            <a:r>
              <a:rPr lang="en-US" sz="2400" dirty="0" smtClean="0">
                <a:latin typeface="Garamond" panose="02020404030301010803" pitchFamily="18" charset="0"/>
              </a:rPr>
              <a:t>110 Boom</a:t>
            </a:r>
            <a:endParaRPr lang="en-US" dirty="0"/>
          </a:p>
        </p:txBody>
      </p:sp>
      <p:pic>
        <p:nvPicPr>
          <p:cNvPr id="7170" name="Picture 2" descr="http://i00.i.aliimg.com/photo/v1/483773846/75ton_Rough_terrain_cr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364" y="3354414"/>
            <a:ext cx="4211408" cy="28662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725918" y="6240489"/>
            <a:ext cx="4234854" cy="400110"/>
          </a:xfrm>
          <a:prstGeom prst="rect">
            <a:avLst/>
          </a:prstGeom>
          <a:noFill/>
        </p:spPr>
        <p:txBody>
          <a:bodyPr wrap="square" rtlCol="0">
            <a:spAutoFit/>
          </a:bodyPr>
          <a:lstStyle/>
          <a:p>
            <a:pPr algn="ctr"/>
            <a:r>
              <a:rPr lang="en-US" sz="2000" b="1" dirty="0" smtClean="0">
                <a:latin typeface="Garamond" panose="02020404030301010803" pitchFamily="18" charset="0"/>
              </a:rPr>
              <a:t>Hydraulic </a:t>
            </a:r>
            <a:r>
              <a:rPr lang="en-US" sz="2000" b="1" dirty="0">
                <a:latin typeface="Garamond" panose="02020404030301010803" pitchFamily="18" charset="0"/>
              </a:rPr>
              <a:t>Crane</a:t>
            </a:r>
          </a:p>
        </p:txBody>
      </p:sp>
    </p:spTree>
    <p:extLst>
      <p:ext uri="{BB962C8B-B14F-4D97-AF65-F5344CB8AC3E}">
        <p14:creationId xmlns:p14="http://schemas.microsoft.com/office/powerpoint/2010/main" val="3900960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b="1" dirty="0" smtClean="0">
                <a:latin typeface="Garamond" panose="02020404030301010803" pitchFamily="18" charset="0"/>
              </a:rPr>
              <a:t>Analysis 3: Structural Steel Sequencing</a:t>
            </a:r>
          </a:p>
          <a:p>
            <a:pPr marL="800100" lvl="1" indent="-342900">
              <a:buFont typeface="Wingdings" panose="05000000000000000000" pitchFamily="2" charset="2"/>
              <a:buChar char="v"/>
            </a:pPr>
            <a:r>
              <a:rPr lang="en-US" sz="2300" dirty="0">
                <a:latin typeface="Garamond" panose="02020404030301010803" pitchFamily="18" charset="0"/>
              </a:rPr>
              <a:t>Current Steel Sequence</a:t>
            </a:r>
          </a:p>
          <a:p>
            <a:pPr marL="800100" lvl="1" indent="-342900">
              <a:buFont typeface="Wingdings" panose="05000000000000000000" pitchFamily="2" charset="2"/>
              <a:buChar char="v"/>
            </a:pPr>
            <a:r>
              <a:rPr lang="en-US" sz="2300" b="1" dirty="0">
                <a:latin typeface="Garamond" panose="02020404030301010803" pitchFamily="18" charset="0"/>
              </a:rPr>
              <a:t>Crane Selection</a:t>
            </a:r>
          </a:p>
          <a:p>
            <a:pPr marL="800100" lvl="1" indent="-342900">
              <a:buFont typeface="Wingdings" panose="05000000000000000000" pitchFamily="2" charset="2"/>
              <a:buChar char="v"/>
            </a:pPr>
            <a:r>
              <a:rPr lang="en-US" sz="2300" dirty="0">
                <a:latin typeface="Garamond" panose="02020404030301010803" pitchFamily="18" charset="0"/>
              </a:rPr>
              <a:t>Proposed Steel Sequence</a:t>
            </a:r>
          </a:p>
          <a:p>
            <a:pPr marL="800100" lvl="1" indent="-342900">
              <a:buFont typeface="Wingdings" panose="05000000000000000000" pitchFamily="2" charset="2"/>
              <a:buChar char="v"/>
            </a:pPr>
            <a:r>
              <a:rPr lang="en-US" sz="2300" dirty="0">
                <a:latin typeface="Garamond" panose="02020404030301010803" pitchFamily="18" charset="0"/>
              </a:rPr>
              <a:t>Results</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3: Structural Steel Sequencing</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9601200" y="1295401"/>
            <a:ext cx="8229600" cy="4925216"/>
          </a:xfrm>
          <a:prstGeom prst="rect">
            <a:avLst/>
          </a:prstGeom>
          <a:ln>
            <a:solidFill>
              <a:schemeClr val="tx1"/>
            </a:solidFill>
          </a:ln>
        </p:spPr>
      </p:pic>
      <p:sp>
        <p:nvSpPr>
          <p:cNvPr id="18" name="TextBox 17"/>
          <p:cNvSpPr txBox="1"/>
          <p:nvPr/>
        </p:nvSpPr>
        <p:spPr>
          <a:xfrm>
            <a:off x="9372600" y="6220617"/>
            <a:ext cx="8686800" cy="400110"/>
          </a:xfrm>
          <a:prstGeom prst="rect">
            <a:avLst/>
          </a:prstGeom>
          <a:noFill/>
        </p:spPr>
        <p:txBody>
          <a:bodyPr wrap="square" rtlCol="0">
            <a:spAutoFit/>
          </a:bodyPr>
          <a:lstStyle/>
          <a:p>
            <a:pPr algn="ctr"/>
            <a:r>
              <a:rPr lang="en-US" sz="2000" b="1" dirty="0" smtClean="0">
                <a:latin typeface="Garamond" panose="02020404030301010803" pitchFamily="18" charset="0"/>
              </a:rPr>
              <a:t>The Critical Beams Location of the South Wing</a:t>
            </a:r>
            <a:endParaRPr lang="en-US" sz="2000" b="1" dirty="0">
              <a:latin typeface="Garamond" panose="02020404030301010803"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57363254"/>
              </p:ext>
            </p:extLst>
          </p:nvPr>
        </p:nvGraphicFramePr>
        <p:xfrm>
          <a:off x="18516595" y="2386072"/>
          <a:ext cx="8686805" cy="3154680"/>
        </p:xfrm>
        <a:graphic>
          <a:graphicData uri="http://schemas.openxmlformats.org/drawingml/2006/table">
            <a:tbl>
              <a:tblPr firstRow="1" firstCol="1" bandRow="1"/>
              <a:tblGrid>
                <a:gridCol w="1002325"/>
                <a:gridCol w="1169377"/>
                <a:gridCol w="1670538"/>
                <a:gridCol w="1837593"/>
                <a:gridCol w="1503486"/>
                <a:gridCol w="1503486"/>
              </a:tblGrid>
              <a:tr h="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Beam Size</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Beam Length (ft)</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Beam Weight (lb)</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Distance from Crane</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Safety Check</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Beam 1</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W24x104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35.17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3,657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2</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35.17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3,657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3</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W21x68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22.17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1,507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1,375</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5</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W24x104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35.17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3,657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6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1,730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Passes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Beam 7 </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W24x68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35.17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2,391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Passes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spTree>
    <p:extLst>
      <p:ext uri="{BB962C8B-B14F-4D97-AF65-F5344CB8AC3E}">
        <p14:creationId xmlns:p14="http://schemas.microsoft.com/office/powerpoint/2010/main" val="2667530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b="1" dirty="0" smtClean="0">
                <a:latin typeface="Garamond" panose="02020404030301010803" pitchFamily="18" charset="0"/>
              </a:rPr>
              <a:t>Analysis 3: Structural Steel Sequencing</a:t>
            </a:r>
          </a:p>
          <a:p>
            <a:pPr marL="800100" lvl="1" indent="-342900">
              <a:buFont typeface="Wingdings" panose="05000000000000000000" pitchFamily="2" charset="2"/>
              <a:buChar char="v"/>
            </a:pPr>
            <a:r>
              <a:rPr lang="en-US" sz="2300" dirty="0">
                <a:latin typeface="Garamond" panose="02020404030301010803" pitchFamily="18" charset="0"/>
              </a:rPr>
              <a:t>Current Steel Sequence</a:t>
            </a:r>
          </a:p>
          <a:p>
            <a:pPr marL="800100" lvl="1" indent="-342900">
              <a:buFont typeface="Wingdings" panose="05000000000000000000" pitchFamily="2" charset="2"/>
              <a:buChar char="v"/>
            </a:pPr>
            <a:r>
              <a:rPr lang="en-US" sz="2300" dirty="0">
                <a:latin typeface="Garamond" panose="02020404030301010803" pitchFamily="18" charset="0"/>
              </a:rPr>
              <a:t>Crane Selection</a:t>
            </a:r>
          </a:p>
          <a:p>
            <a:pPr marL="800100" lvl="1" indent="-342900">
              <a:buFont typeface="Wingdings" panose="05000000000000000000" pitchFamily="2" charset="2"/>
              <a:buChar char="v"/>
            </a:pPr>
            <a:r>
              <a:rPr lang="en-US" sz="2300" b="1" dirty="0">
                <a:latin typeface="Garamond" panose="02020404030301010803" pitchFamily="18" charset="0"/>
              </a:rPr>
              <a:t>Proposed Steel Sequence</a:t>
            </a:r>
          </a:p>
          <a:p>
            <a:pPr marL="800100" lvl="1" indent="-342900">
              <a:buFont typeface="Wingdings" panose="05000000000000000000" pitchFamily="2" charset="2"/>
              <a:buChar char="v"/>
            </a:pPr>
            <a:r>
              <a:rPr lang="en-US" sz="2300" dirty="0">
                <a:latin typeface="Garamond" panose="02020404030301010803" pitchFamily="18" charset="0"/>
              </a:rPr>
              <a:t>Results</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3: Structural Steel Sequencing</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9829800" y="1295400"/>
            <a:ext cx="7772400" cy="5029200"/>
          </a:xfrm>
          <a:prstGeom prst="rect">
            <a:avLst/>
          </a:prstGeom>
        </p:spPr>
      </p:pic>
      <p:sp>
        <p:nvSpPr>
          <p:cNvPr id="18" name="TextBox 17"/>
          <p:cNvSpPr txBox="1"/>
          <p:nvPr/>
        </p:nvSpPr>
        <p:spPr>
          <a:xfrm>
            <a:off x="9829800" y="6400800"/>
            <a:ext cx="7772400" cy="400110"/>
          </a:xfrm>
          <a:prstGeom prst="rect">
            <a:avLst/>
          </a:prstGeom>
          <a:noFill/>
        </p:spPr>
        <p:txBody>
          <a:bodyPr wrap="square" rtlCol="0">
            <a:spAutoFit/>
          </a:bodyPr>
          <a:lstStyle/>
          <a:p>
            <a:pPr algn="ctr"/>
            <a:r>
              <a:rPr lang="en-US" sz="2000" b="1" dirty="0" smtClean="0">
                <a:latin typeface="Garamond" panose="02020404030301010803" pitchFamily="18" charset="0"/>
              </a:rPr>
              <a:t>The Proposed Site Plan and Crane Location</a:t>
            </a:r>
            <a:endParaRPr lang="en-US" sz="2000" b="1" dirty="0">
              <a:latin typeface="Garamond" panose="02020404030301010803"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10938172"/>
              </p:ext>
            </p:extLst>
          </p:nvPr>
        </p:nvGraphicFramePr>
        <p:xfrm>
          <a:off x="18516600" y="1295401"/>
          <a:ext cx="8686800" cy="2453640"/>
        </p:xfrm>
        <a:graphic>
          <a:graphicData uri="http://schemas.openxmlformats.org/drawingml/2006/table">
            <a:tbl>
              <a:tblPr firstRow="1" firstCol="1" bandRow="1"/>
              <a:tblGrid>
                <a:gridCol w="2743200"/>
                <a:gridCol w="3048000"/>
                <a:gridCol w="2895600"/>
              </a:tblGrid>
              <a:tr h="27432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Criteria</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Original Steel Sequence</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Proposed Steel Sequence</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27432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Crane Size</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30 Ton, 90’ Boom, 43’ Jib</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50 Ton, 110’ Boom, 32’ Jib</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2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 of Crane Locations</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20">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Duration (Days)</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26</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18</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2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Steel Deliveries Phases</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4</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2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Steel Laydown</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Within 30’ from the crane</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Within 30’ from the crane</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20">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Sequence Direction</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S </a:t>
                      </a:r>
                      <a:r>
                        <a:rPr lang="en-US" sz="2000" dirty="0">
                          <a:effectLst/>
                          <a:latin typeface="Garamond" panose="02020404030301010803" pitchFamily="18" charset="0"/>
                          <a:ea typeface="Calibri"/>
                          <a:cs typeface="Times New Roman"/>
                        </a:rPr>
                        <a:t>Wing to the </a:t>
                      </a:r>
                      <a:r>
                        <a:rPr lang="en-US" sz="2000" dirty="0" smtClean="0">
                          <a:effectLst/>
                          <a:latin typeface="Garamond" panose="02020404030301010803" pitchFamily="18" charset="0"/>
                          <a:ea typeface="Calibri"/>
                          <a:cs typeface="Times New Roman"/>
                        </a:rPr>
                        <a:t>N </a:t>
                      </a:r>
                      <a:r>
                        <a:rPr lang="en-US" sz="2000" dirty="0">
                          <a:effectLst/>
                          <a:latin typeface="Garamond" panose="02020404030301010803" pitchFamily="18" charset="0"/>
                          <a:ea typeface="Calibri"/>
                          <a:cs typeface="Times New Roman"/>
                        </a:rPr>
                        <a:t>Wing</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N </a:t>
                      </a:r>
                      <a:r>
                        <a:rPr lang="en-US" sz="2000" dirty="0">
                          <a:effectLst/>
                          <a:latin typeface="Garamond" panose="02020404030301010803" pitchFamily="18" charset="0"/>
                          <a:ea typeface="Calibri"/>
                          <a:cs typeface="Times New Roman"/>
                        </a:rPr>
                        <a:t>Wing to the </a:t>
                      </a:r>
                      <a:r>
                        <a:rPr lang="en-US" sz="2000" dirty="0" smtClean="0">
                          <a:effectLst/>
                          <a:latin typeface="Garamond" panose="02020404030301010803" pitchFamily="18" charset="0"/>
                          <a:ea typeface="Calibri"/>
                          <a:cs typeface="Times New Roman"/>
                        </a:rPr>
                        <a:t>S </a:t>
                      </a:r>
                      <a:r>
                        <a:rPr lang="en-US" sz="2000" dirty="0">
                          <a:effectLst/>
                          <a:latin typeface="Garamond" panose="02020404030301010803" pitchFamily="18" charset="0"/>
                          <a:ea typeface="Calibri"/>
                          <a:cs typeface="Times New Roman"/>
                        </a:rPr>
                        <a:t>Wing</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11207418"/>
              </p:ext>
            </p:extLst>
          </p:nvPr>
        </p:nvGraphicFramePr>
        <p:xfrm>
          <a:off x="18516600" y="4267200"/>
          <a:ext cx="8686800" cy="2033016"/>
        </p:xfrm>
        <a:graphic>
          <a:graphicData uri="http://schemas.openxmlformats.org/drawingml/2006/table">
            <a:tbl>
              <a:tblPr firstRow="1" firstCol="1" bandRow="1"/>
              <a:tblGrid>
                <a:gridCol w="2819400"/>
                <a:gridCol w="1676400"/>
                <a:gridCol w="2362200"/>
                <a:gridCol w="1828800"/>
              </a:tblGrid>
              <a:tr h="548640">
                <a:tc>
                  <a:txBody>
                    <a:bodyPr/>
                    <a:lstStyle/>
                    <a:p>
                      <a:pPr marL="0" marR="0">
                        <a:lnSpc>
                          <a:spcPct val="115000"/>
                        </a:lnSpc>
                        <a:spcBef>
                          <a:spcPts val="0"/>
                        </a:spcBef>
                        <a:spcAft>
                          <a:spcPts val="0"/>
                        </a:spcAft>
                      </a:pPr>
                      <a:r>
                        <a:rPr lang="en-US" sz="1800" b="1" dirty="0">
                          <a:effectLst/>
                          <a:latin typeface="Garamond" panose="02020404030301010803" pitchFamily="18" charset="0"/>
                          <a:ea typeface="Calibri"/>
                          <a:cs typeface="Times New Roman"/>
                        </a:rPr>
                        <a:t> </a:t>
                      </a:r>
                      <a:endParaRPr lang="en-US" sz="1600" dirty="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Daily Cost ($/Day)</a:t>
                      </a:r>
                      <a:endParaRPr lang="en-US" sz="16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a:effectLst/>
                          <a:latin typeface="Garamond" panose="02020404030301010803" pitchFamily="18" charset="0"/>
                          <a:ea typeface="Calibri"/>
                          <a:cs typeface="Times New Roman"/>
                        </a:rPr>
                        <a:t>Schedule Reduction (Days)</a:t>
                      </a:r>
                      <a:endParaRPr lang="en-US" sz="16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Total Savings ($)</a:t>
                      </a:r>
                      <a:endParaRPr lang="en-US" sz="16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295009">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Structural Labor</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239.5</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1,916</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95009">
                <a:tc>
                  <a:txBody>
                    <a:bodyPr/>
                    <a:lstStyle/>
                    <a:p>
                      <a:pPr marL="0" marR="0">
                        <a:lnSpc>
                          <a:spcPct val="115000"/>
                        </a:lnSpc>
                        <a:spcBef>
                          <a:spcPts val="0"/>
                        </a:spcBef>
                        <a:spcAft>
                          <a:spcPts val="0"/>
                        </a:spcAft>
                      </a:pPr>
                      <a:r>
                        <a:rPr lang="en-US" sz="2000" b="1" dirty="0" smtClean="0">
                          <a:effectLst/>
                          <a:latin typeface="Garamond" panose="02020404030301010803" pitchFamily="18" charset="0"/>
                          <a:ea typeface="Calibri"/>
                          <a:cs typeface="Times New Roman"/>
                        </a:rPr>
                        <a:t>Crane/Crane </a:t>
                      </a:r>
                      <a:r>
                        <a:rPr lang="en-US" sz="2000" b="1" dirty="0">
                          <a:effectLst/>
                          <a:latin typeface="Garamond" panose="02020404030301010803" pitchFamily="18" charset="0"/>
                          <a:ea typeface="Calibri"/>
                          <a:cs typeface="Times New Roman"/>
                        </a:rPr>
                        <a:t>Operator</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389.4</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8</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3115.2</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95009">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General Conditions</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3,176.54</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8</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25,412.32</a:t>
                      </a:r>
                      <a:endParaRPr lang="en-US" sz="18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95009">
                <a:tc gridSpan="3">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Total</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30,527.52</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sp>
        <p:nvSpPr>
          <p:cNvPr id="22" name="TextBox 21"/>
          <p:cNvSpPr txBox="1"/>
          <p:nvPr/>
        </p:nvSpPr>
        <p:spPr>
          <a:xfrm>
            <a:off x="18592800" y="3733800"/>
            <a:ext cx="8610600" cy="400110"/>
          </a:xfrm>
          <a:prstGeom prst="rect">
            <a:avLst/>
          </a:prstGeom>
          <a:noFill/>
        </p:spPr>
        <p:txBody>
          <a:bodyPr wrap="square" rtlCol="0">
            <a:spAutoFit/>
          </a:bodyPr>
          <a:lstStyle/>
          <a:p>
            <a:pPr algn="ctr"/>
            <a:r>
              <a:rPr lang="en-US" sz="2000" b="1" dirty="0" smtClean="0">
                <a:latin typeface="Garamond" panose="02020404030301010803" pitchFamily="18" charset="0"/>
              </a:rPr>
              <a:t>Comparison Between the Original and Proposed Steel Sequence</a:t>
            </a:r>
            <a:endParaRPr lang="en-US" sz="2000" b="1" dirty="0">
              <a:latin typeface="Garamond" panose="02020404030301010803" pitchFamily="18" charset="0"/>
            </a:endParaRPr>
          </a:p>
        </p:txBody>
      </p:sp>
      <p:sp>
        <p:nvSpPr>
          <p:cNvPr id="23" name="TextBox 22"/>
          <p:cNvSpPr txBox="1"/>
          <p:nvPr/>
        </p:nvSpPr>
        <p:spPr>
          <a:xfrm>
            <a:off x="18554700" y="6359769"/>
            <a:ext cx="8610600" cy="400110"/>
          </a:xfrm>
          <a:prstGeom prst="rect">
            <a:avLst/>
          </a:prstGeom>
          <a:noFill/>
        </p:spPr>
        <p:txBody>
          <a:bodyPr wrap="square" rtlCol="0">
            <a:spAutoFit/>
          </a:bodyPr>
          <a:lstStyle/>
          <a:p>
            <a:pPr algn="ctr"/>
            <a:r>
              <a:rPr lang="en-US" sz="2000" b="1" dirty="0" smtClean="0">
                <a:latin typeface="Garamond" panose="02020404030301010803" pitchFamily="18" charset="0"/>
              </a:rPr>
              <a:t>The Cost Savings &amp; Schedule Reduction</a:t>
            </a:r>
            <a:endParaRPr lang="en-US" sz="2000" b="1" dirty="0">
              <a:latin typeface="Garamond" panose="02020404030301010803" pitchFamily="18" charset="0"/>
            </a:endParaRPr>
          </a:p>
        </p:txBody>
      </p:sp>
    </p:spTree>
    <p:extLst>
      <p:ext uri="{BB962C8B-B14F-4D97-AF65-F5344CB8AC3E}">
        <p14:creationId xmlns:p14="http://schemas.microsoft.com/office/powerpoint/2010/main" val="136488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b="1" dirty="0" smtClean="0">
                <a:latin typeface="Garamond" panose="02020404030301010803" pitchFamily="18" charset="0"/>
              </a:rPr>
              <a:t>Analysis 3: Structural Steel Sequencing</a:t>
            </a:r>
          </a:p>
          <a:p>
            <a:pPr marL="800100" lvl="1" indent="-342900">
              <a:buFont typeface="Wingdings" panose="05000000000000000000" pitchFamily="2" charset="2"/>
              <a:buChar char="v"/>
            </a:pPr>
            <a:r>
              <a:rPr lang="en-US" sz="2300" dirty="0">
                <a:latin typeface="Garamond" panose="02020404030301010803" pitchFamily="18" charset="0"/>
              </a:rPr>
              <a:t>Current Steel Sequence</a:t>
            </a:r>
          </a:p>
          <a:p>
            <a:pPr marL="800100" lvl="1" indent="-342900">
              <a:buFont typeface="Wingdings" panose="05000000000000000000" pitchFamily="2" charset="2"/>
              <a:buChar char="v"/>
            </a:pPr>
            <a:r>
              <a:rPr lang="en-US" sz="2300" dirty="0">
                <a:latin typeface="Garamond" panose="02020404030301010803" pitchFamily="18" charset="0"/>
              </a:rPr>
              <a:t>Crane Selection</a:t>
            </a:r>
          </a:p>
          <a:p>
            <a:pPr marL="800100" lvl="1" indent="-342900">
              <a:buFont typeface="Wingdings" panose="05000000000000000000" pitchFamily="2" charset="2"/>
              <a:buChar char="v"/>
            </a:pPr>
            <a:r>
              <a:rPr lang="en-US" sz="2300" dirty="0">
                <a:latin typeface="Garamond" panose="02020404030301010803" pitchFamily="18" charset="0"/>
              </a:rPr>
              <a:t>Proposed Steel Sequence</a:t>
            </a:r>
          </a:p>
          <a:p>
            <a:pPr marL="800100" lvl="1" indent="-342900">
              <a:buFont typeface="Wingdings" panose="05000000000000000000" pitchFamily="2" charset="2"/>
              <a:buChar char="v"/>
            </a:pPr>
            <a:r>
              <a:rPr lang="en-US" sz="2300" b="1" dirty="0">
                <a:latin typeface="Garamond" panose="02020404030301010803" pitchFamily="18" charset="0"/>
              </a:rPr>
              <a:t>Results</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3: Structural Steel Sequencing</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934700" y="2217003"/>
            <a:ext cx="5524500" cy="830997"/>
          </a:xfrm>
          <a:prstGeom prst="rect">
            <a:avLst/>
          </a:prstGeom>
          <a:noFill/>
        </p:spPr>
        <p:txBody>
          <a:bodyPr wrap="square" rtlCol="0">
            <a:spAutoFit/>
          </a:bodyPr>
          <a:lstStyle/>
          <a:p>
            <a:r>
              <a:rPr lang="en-US" sz="2400" b="1" dirty="0" smtClean="0">
                <a:latin typeface="Garamond" panose="02020404030301010803" pitchFamily="18" charset="0"/>
              </a:rPr>
              <a:t>Cons</a:t>
            </a:r>
          </a:p>
          <a:p>
            <a:pPr marL="342900" indent="-342900">
              <a:buFont typeface="Wingdings" panose="05000000000000000000" pitchFamily="2" charset="2"/>
              <a:buChar char="§"/>
            </a:pPr>
            <a:r>
              <a:rPr lang="en-US" sz="2400" dirty="0" smtClean="0">
                <a:latin typeface="Garamond" panose="02020404030301010803" pitchFamily="18" charset="0"/>
              </a:rPr>
              <a:t>Bigger and More Expensive Crane</a:t>
            </a:r>
            <a:endParaRPr lang="en-US" sz="2400" dirty="0">
              <a:latin typeface="Garamond" panose="02020404030301010803" pitchFamily="18" charset="0"/>
            </a:endParaRPr>
          </a:p>
        </p:txBody>
      </p:sp>
      <p:sp>
        <p:nvSpPr>
          <p:cNvPr id="18" name="TextBox 17"/>
          <p:cNvSpPr txBox="1"/>
          <p:nvPr/>
        </p:nvSpPr>
        <p:spPr>
          <a:xfrm>
            <a:off x="10934700" y="4038600"/>
            <a:ext cx="5524500" cy="1569660"/>
          </a:xfrm>
          <a:prstGeom prst="rect">
            <a:avLst/>
          </a:prstGeom>
          <a:noFill/>
        </p:spPr>
        <p:txBody>
          <a:bodyPr wrap="square" rtlCol="0">
            <a:spAutoFit/>
          </a:bodyPr>
          <a:lstStyle/>
          <a:p>
            <a:r>
              <a:rPr lang="en-US" sz="2400" b="1" dirty="0" smtClean="0">
                <a:latin typeface="Garamond" panose="02020404030301010803" pitchFamily="18" charset="0"/>
              </a:rPr>
              <a:t>Pros</a:t>
            </a:r>
          </a:p>
          <a:p>
            <a:pPr marL="342900" indent="-342900">
              <a:buFont typeface="Wingdings" panose="05000000000000000000" pitchFamily="2" charset="2"/>
              <a:buChar char="§"/>
            </a:pPr>
            <a:r>
              <a:rPr lang="en-US" sz="2400" dirty="0" smtClean="0">
                <a:latin typeface="Garamond" panose="02020404030301010803" pitchFamily="18" charset="0"/>
              </a:rPr>
              <a:t>Schedule Reduced by </a:t>
            </a:r>
            <a:r>
              <a:rPr lang="en-US" sz="2400" b="1" dirty="0" smtClean="0">
                <a:latin typeface="Garamond" panose="02020404030301010803" pitchFamily="18" charset="0"/>
              </a:rPr>
              <a:t>8 Days </a:t>
            </a:r>
          </a:p>
          <a:p>
            <a:pPr marL="342900" indent="-342900">
              <a:buFont typeface="Wingdings" panose="05000000000000000000" pitchFamily="2" charset="2"/>
              <a:buChar char="§"/>
            </a:pPr>
            <a:r>
              <a:rPr lang="en-US" sz="2400" b="1" dirty="0" smtClean="0">
                <a:solidFill>
                  <a:srgbClr val="000000"/>
                </a:solidFill>
                <a:latin typeface="Garamond" panose="02020404030301010803" pitchFamily="18" charset="0"/>
                <a:ea typeface="Calibri"/>
                <a:cs typeface="Times New Roman"/>
              </a:rPr>
              <a:t>$</a:t>
            </a:r>
            <a:r>
              <a:rPr lang="en-US" sz="2400" b="1" dirty="0" smtClean="0">
                <a:latin typeface="Garamond" panose="02020404030301010803" pitchFamily="18" charset="0"/>
                <a:ea typeface="Calibri"/>
                <a:cs typeface="Times New Roman"/>
              </a:rPr>
              <a:t>5,031.2 </a:t>
            </a:r>
            <a:r>
              <a:rPr lang="en-US" sz="2400" dirty="0" smtClean="0">
                <a:latin typeface="Garamond" panose="02020404030301010803" pitchFamily="18" charset="0"/>
              </a:rPr>
              <a:t>Labor Cost Savings</a:t>
            </a:r>
          </a:p>
          <a:p>
            <a:pPr marL="342900" indent="-342900">
              <a:buFont typeface="Wingdings" panose="05000000000000000000" pitchFamily="2" charset="2"/>
              <a:buChar char="§"/>
            </a:pPr>
            <a:r>
              <a:rPr lang="en-US" sz="2400" b="1" dirty="0" smtClean="0">
                <a:solidFill>
                  <a:srgbClr val="000000"/>
                </a:solidFill>
                <a:latin typeface="Garamond" panose="02020404030301010803" pitchFamily="18" charset="0"/>
                <a:ea typeface="Calibri"/>
                <a:cs typeface="Times New Roman"/>
              </a:rPr>
              <a:t>$25,412.32</a:t>
            </a:r>
            <a:r>
              <a:rPr lang="en-US" sz="2400" b="1" dirty="0" smtClean="0">
                <a:latin typeface="Garamond" panose="02020404030301010803" pitchFamily="18" charset="0"/>
                <a:ea typeface="Calibri"/>
                <a:cs typeface="Times New Roman"/>
              </a:rPr>
              <a:t> </a:t>
            </a:r>
            <a:r>
              <a:rPr lang="en-US" sz="2400" dirty="0" smtClean="0">
                <a:latin typeface="Garamond" panose="02020404030301010803" pitchFamily="18" charset="0"/>
              </a:rPr>
              <a:t>General Conditions Savings</a:t>
            </a:r>
          </a:p>
        </p:txBody>
      </p:sp>
      <p:sp>
        <p:nvSpPr>
          <p:cNvPr id="19" name="TextBox 18"/>
          <p:cNvSpPr txBox="1"/>
          <p:nvPr/>
        </p:nvSpPr>
        <p:spPr>
          <a:xfrm>
            <a:off x="20078700" y="2743200"/>
            <a:ext cx="5562600" cy="1994392"/>
          </a:xfrm>
          <a:prstGeom prst="rect">
            <a:avLst/>
          </a:prstGeom>
          <a:noFill/>
        </p:spPr>
        <p:txBody>
          <a:bodyPr wrap="square" rtlCol="0">
            <a:spAutoFit/>
          </a:bodyPr>
          <a:lstStyle/>
          <a:p>
            <a:r>
              <a:rPr lang="en-US" sz="2400" b="1" dirty="0" smtClean="0">
                <a:latin typeface="Garamond" panose="02020404030301010803" pitchFamily="18" charset="0"/>
              </a:rPr>
              <a:t>Recommendation</a:t>
            </a:r>
          </a:p>
          <a:p>
            <a:r>
              <a:rPr lang="en-US" sz="2400" dirty="0" smtClean="0">
                <a:latin typeface="Garamond" panose="02020404030301010803" pitchFamily="18" charset="0"/>
              </a:rPr>
              <a:t>Due to the cost savings of </a:t>
            </a:r>
            <a:r>
              <a:rPr lang="en-US" sz="2400" b="1" dirty="0" smtClean="0">
                <a:latin typeface="Garamond" panose="02020404030301010803" pitchFamily="18" charset="0"/>
              </a:rPr>
              <a:t>$</a:t>
            </a:r>
            <a:r>
              <a:rPr lang="en-US" sz="2400" b="1" dirty="0" smtClean="0">
                <a:latin typeface="Garamond" panose="02020404030301010803" pitchFamily="18" charset="0"/>
                <a:ea typeface="Calibri"/>
                <a:cs typeface="Times New Roman"/>
              </a:rPr>
              <a:t>30,527.52</a:t>
            </a:r>
            <a:endParaRPr lang="en-US" sz="2000" b="1" dirty="0">
              <a:latin typeface="Garamond" panose="02020404030301010803" pitchFamily="18" charset="0"/>
              <a:ea typeface="Calibri"/>
              <a:cs typeface="Times New Roman"/>
            </a:endParaRPr>
          </a:p>
          <a:p>
            <a:r>
              <a:rPr lang="en-US" sz="2400" b="1" dirty="0" smtClean="0">
                <a:latin typeface="Garamond" panose="02020404030301010803" pitchFamily="18" charset="0"/>
              </a:rPr>
              <a:t> </a:t>
            </a:r>
            <a:r>
              <a:rPr lang="en-US" sz="2400" dirty="0" smtClean="0">
                <a:latin typeface="Garamond" panose="02020404030301010803" pitchFamily="18" charset="0"/>
              </a:rPr>
              <a:t>and </a:t>
            </a:r>
            <a:r>
              <a:rPr lang="en-US" sz="2400" b="1" dirty="0" smtClean="0">
                <a:latin typeface="Garamond" panose="02020404030301010803" pitchFamily="18" charset="0"/>
              </a:rPr>
              <a:t>8 Days </a:t>
            </a:r>
            <a:r>
              <a:rPr lang="en-US" sz="2400" dirty="0" smtClean="0">
                <a:latin typeface="Garamond" panose="02020404030301010803" pitchFamily="18" charset="0"/>
              </a:rPr>
              <a:t>schedule Reduction, the implementation of the solution is recommended.</a:t>
            </a:r>
            <a:endParaRPr lang="en-US" sz="2400" dirty="0">
              <a:latin typeface="Garamond" panose="02020404030301010803" pitchFamily="18" charset="0"/>
            </a:endParaRPr>
          </a:p>
        </p:txBody>
      </p:sp>
      <p:sp>
        <p:nvSpPr>
          <p:cNvPr id="20" name="Half Frame 19"/>
          <p:cNvSpPr/>
          <p:nvPr/>
        </p:nvSpPr>
        <p:spPr>
          <a:xfrm rot="8575535" flipH="1">
            <a:off x="21668586" y="4882872"/>
            <a:ext cx="2382828" cy="739530"/>
          </a:xfrm>
          <a:prstGeom prst="halfFrame">
            <a:avLst>
              <a:gd name="adj1" fmla="val 26539"/>
              <a:gd name="adj2" fmla="val 2992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9198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04753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b="1" dirty="0" smtClean="0">
                <a:latin typeface="Garamond" panose="02020404030301010803" pitchFamily="18" charset="0"/>
              </a:rPr>
              <a:t>Analysis 4: Technology Integration For Information Management</a:t>
            </a:r>
          </a:p>
          <a:p>
            <a:pPr marL="800100" lvl="1" indent="-342900">
              <a:buFont typeface="Wingdings" panose="05000000000000000000" pitchFamily="2" charset="2"/>
              <a:buChar char="v"/>
            </a:pPr>
            <a:r>
              <a:rPr lang="en-US" sz="2300" b="1" dirty="0">
                <a:latin typeface="Garamond" panose="02020404030301010803" pitchFamily="18" charset="0"/>
              </a:rPr>
              <a:t>Preliminary Analysis </a:t>
            </a:r>
          </a:p>
          <a:p>
            <a:pPr marL="800100" lvl="1" indent="-342900">
              <a:buFont typeface="Wingdings" panose="05000000000000000000" pitchFamily="2" charset="2"/>
              <a:buChar char="v"/>
            </a:pPr>
            <a:r>
              <a:rPr lang="en-US" sz="2300" dirty="0" smtClean="0">
                <a:latin typeface="Garamond" panose="02020404030301010803" pitchFamily="18" charset="0"/>
              </a:rPr>
              <a:t>Proposed </a:t>
            </a:r>
            <a:r>
              <a:rPr lang="en-US" sz="2300" dirty="0">
                <a:latin typeface="Garamond" panose="02020404030301010803" pitchFamily="18" charset="0"/>
              </a:rPr>
              <a:t>Strategy</a:t>
            </a:r>
          </a:p>
          <a:p>
            <a:pPr marL="800100" lvl="1" indent="-342900">
              <a:buFont typeface="Wingdings" panose="05000000000000000000" pitchFamily="2" charset="2"/>
              <a:buChar char="v"/>
            </a:pPr>
            <a:r>
              <a:rPr lang="en-US" sz="2300" dirty="0" smtClean="0">
                <a:latin typeface="Garamond" panose="02020404030301010803" pitchFamily="18" charset="0"/>
              </a:rPr>
              <a:t>Results</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4: Technology Integration For Information Management</a:t>
            </a:r>
          </a:p>
        </p:txBody>
      </p:sp>
      <p:sp>
        <p:nvSpPr>
          <p:cNvPr id="17" name="TextBox 16"/>
          <p:cNvSpPr txBox="1"/>
          <p:nvPr/>
        </p:nvSpPr>
        <p:spPr>
          <a:xfrm>
            <a:off x="4800600" y="1219200"/>
            <a:ext cx="3962400" cy="1938992"/>
          </a:xfrm>
          <a:prstGeom prst="rect">
            <a:avLst/>
          </a:prstGeom>
          <a:noFill/>
        </p:spPr>
        <p:txBody>
          <a:bodyPr wrap="square" rtlCol="0">
            <a:spAutoFit/>
          </a:bodyPr>
          <a:lstStyle/>
          <a:p>
            <a:r>
              <a:rPr lang="en-US" sz="2400" b="1" dirty="0" smtClean="0">
                <a:latin typeface="Garamond" panose="02020404030301010803" pitchFamily="18" charset="0"/>
              </a:rPr>
              <a:t>Opportunity Identification</a:t>
            </a:r>
          </a:p>
          <a:p>
            <a:r>
              <a:rPr lang="en-US" sz="2400" dirty="0">
                <a:latin typeface="Garamond" panose="02020404030301010803" pitchFamily="18" charset="0"/>
              </a:rPr>
              <a:t>22nd annual PACE </a:t>
            </a:r>
            <a:r>
              <a:rPr lang="en-US" sz="2400" dirty="0" smtClean="0">
                <a:latin typeface="Garamond" panose="02020404030301010803" pitchFamily="18" charset="0"/>
              </a:rPr>
              <a:t>Roundtable introduced the use of technology for Information Management.</a:t>
            </a:r>
            <a:endParaRPr lang="en-US" dirty="0"/>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020300" y="1220212"/>
            <a:ext cx="7810500" cy="3046988"/>
          </a:xfrm>
          <a:prstGeom prst="rect">
            <a:avLst/>
          </a:prstGeom>
          <a:noFill/>
        </p:spPr>
        <p:txBody>
          <a:bodyPr wrap="square" rtlCol="0">
            <a:spAutoFit/>
          </a:bodyPr>
          <a:lstStyle/>
          <a:p>
            <a:r>
              <a:rPr lang="en-US" sz="2400" b="1" dirty="0" smtClean="0">
                <a:latin typeface="Garamond" panose="02020404030301010803" pitchFamily="18" charset="0"/>
              </a:rPr>
              <a:t>Technology Implemented on the Project</a:t>
            </a:r>
          </a:p>
          <a:p>
            <a:pPr marL="342900" indent="-342900">
              <a:buFont typeface="Wingdings" panose="05000000000000000000" pitchFamily="2" charset="2"/>
              <a:buChar char="v"/>
            </a:pPr>
            <a:r>
              <a:rPr lang="en-US" sz="2400" dirty="0" smtClean="0">
                <a:latin typeface="Garamond" panose="02020404030301010803" pitchFamily="18" charset="0"/>
              </a:rPr>
              <a:t>BIM Uses</a:t>
            </a:r>
          </a:p>
          <a:p>
            <a:pPr marL="800100" lvl="1" indent="-342900">
              <a:buFont typeface="Wingdings" panose="05000000000000000000" pitchFamily="2" charset="2"/>
              <a:buChar char="§"/>
            </a:pPr>
            <a:r>
              <a:rPr lang="en-US" sz="2400" dirty="0" smtClean="0">
                <a:latin typeface="Garamond" panose="02020404030301010803" pitchFamily="18" charset="0"/>
              </a:rPr>
              <a:t>Different Project Phases: Planning, Design, Construction and Turnover.</a:t>
            </a:r>
          </a:p>
          <a:p>
            <a:pPr marL="800100" lvl="1" indent="-342900">
              <a:buFont typeface="Wingdings" panose="05000000000000000000" pitchFamily="2" charset="2"/>
              <a:buChar char="§"/>
            </a:pPr>
            <a:r>
              <a:rPr lang="en-US" sz="2400" dirty="0" smtClean="0">
                <a:latin typeface="Garamond" panose="02020404030301010803" pitchFamily="18" charset="0"/>
              </a:rPr>
              <a:t>Coordination &amp; Modeling</a:t>
            </a:r>
          </a:p>
          <a:p>
            <a:pPr marL="800100" lvl="1" indent="-342900">
              <a:buFont typeface="Wingdings" panose="05000000000000000000" pitchFamily="2" charset="2"/>
              <a:buChar char="§"/>
            </a:pPr>
            <a:r>
              <a:rPr lang="en-US" sz="2400" dirty="0" smtClean="0">
                <a:latin typeface="Garamond" panose="02020404030301010803" pitchFamily="18" charset="0"/>
              </a:rPr>
              <a:t>Clash Detection</a:t>
            </a:r>
          </a:p>
          <a:p>
            <a:pPr marL="800100" lvl="1" indent="-342900">
              <a:buFont typeface="Wingdings" panose="05000000000000000000" pitchFamily="2" charset="2"/>
              <a:buChar char="§"/>
            </a:pPr>
            <a:r>
              <a:rPr lang="en-US" sz="2400" dirty="0" smtClean="0">
                <a:latin typeface="Garamond" panose="02020404030301010803" pitchFamily="18" charset="0"/>
              </a:rPr>
              <a:t>Asset Management</a:t>
            </a:r>
            <a:endParaRPr lang="en-US" sz="2400" dirty="0">
              <a:latin typeface="Garamond" panose="02020404030301010803" pitchFamily="18" charset="0"/>
            </a:endParaRPr>
          </a:p>
          <a:p>
            <a:pPr marL="342900" indent="-342900">
              <a:buFont typeface="Wingdings" panose="05000000000000000000" pitchFamily="2" charset="2"/>
              <a:buChar char="v"/>
            </a:pPr>
            <a:r>
              <a:rPr lang="en-US" sz="2400" dirty="0" smtClean="0">
                <a:latin typeface="Garamond" panose="02020404030301010803" pitchFamily="18" charset="0"/>
              </a:rPr>
              <a:t>Electronic Documents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611" y="3479800"/>
            <a:ext cx="3998913"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855611" y="6398805"/>
            <a:ext cx="3998913" cy="400110"/>
          </a:xfrm>
          <a:prstGeom prst="rect">
            <a:avLst/>
          </a:prstGeom>
          <a:noFill/>
        </p:spPr>
        <p:txBody>
          <a:bodyPr wrap="square" rtlCol="0">
            <a:spAutoFit/>
          </a:bodyPr>
          <a:lstStyle/>
          <a:p>
            <a:pPr algn="ctr"/>
            <a:r>
              <a:rPr lang="en-US" sz="2000" b="1" dirty="0" smtClean="0">
                <a:latin typeface="Garamond" panose="02020404030301010803" pitchFamily="18" charset="0"/>
              </a:rPr>
              <a:t>BIM Uses</a:t>
            </a:r>
            <a:endParaRPr lang="en-US" sz="2000" b="1" dirty="0">
              <a:latin typeface="Garamond" panose="02020404030301010803" pitchFamily="18" charset="0"/>
            </a:endParaRPr>
          </a:p>
        </p:txBody>
      </p:sp>
      <p:sp>
        <p:nvSpPr>
          <p:cNvPr id="20" name="TextBox 19"/>
          <p:cNvSpPr txBox="1"/>
          <p:nvPr/>
        </p:nvSpPr>
        <p:spPr>
          <a:xfrm>
            <a:off x="19164300" y="1219200"/>
            <a:ext cx="7391400" cy="461665"/>
          </a:xfrm>
          <a:prstGeom prst="rect">
            <a:avLst/>
          </a:prstGeom>
          <a:noFill/>
        </p:spPr>
        <p:txBody>
          <a:bodyPr wrap="square" rtlCol="0">
            <a:spAutoFit/>
          </a:bodyPr>
          <a:lstStyle/>
          <a:p>
            <a:pPr algn="ctr"/>
            <a:r>
              <a:rPr lang="en-US" sz="2400" b="1" dirty="0" smtClean="0">
                <a:latin typeface="Garamond" panose="02020404030301010803" pitchFamily="18" charset="0"/>
              </a:rPr>
              <a:t>Technology Tools Used in the Construction Industry</a:t>
            </a: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7600" y="3678360"/>
            <a:ext cx="3705504" cy="249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1050" y="2474148"/>
            <a:ext cx="291465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020300" y="4724400"/>
            <a:ext cx="8261838" cy="830997"/>
          </a:xfrm>
          <a:prstGeom prst="rect">
            <a:avLst/>
          </a:prstGeom>
          <a:noFill/>
        </p:spPr>
        <p:txBody>
          <a:bodyPr wrap="square" rtlCol="0">
            <a:spAutoFit/>
          </a:bodyPr>
          <a:lstStyle/>
          <a:p>
            <a:r>
              <a:rPr lang="en-US" sz="2400" dirty="0" smtClean="0">
                <a:solidFill>
                  <a:srgbClr val="000000"/>
                </a:solidFill>
                <a:latin typeface="Garamond" panose="02020404030301010803" pitchFamily="18" charset="0"/>
                <a:ea typeface="Calibri"/>
                <a:cs typeface="Times New Roman"/>
              </a:rPr>
              <a:t>“Proper </a:t>
            </a:r>
            <a:r>
              <a:rPr lang="en-US" sz="2400" dirty="0">
                <a:solidFill>
                  <a:srgbClr val="000000"/>
                </a:solidFill>
                <a:latin typeface="Garamond" panose="02020404030301010803" pitchFamily="18" charset="0"/>
                <a:ea typeface="Calibri"/>
                <a:cs typeface="Times New Roman"/>
              </a:rPr>
              <a:t>use of technology will also reduce change orders and cost of construction</a:t>
            </a:r>
            <a:r>
              <a:rPr lang="en-US" sz="2400" dirty="0" smtClean="0">
                <a:solidFill>
                  <a:srgbClr val="000000"/>
                </a:solidFill>
                <a:latin typeface="Garamond" panose="02020404030301010803" pitchFamily="18" charset="0"/>
                <a:ea typeface="Calibri"/>
                <a:cs typeface="Times New Roman"/>
              </a:rPr>
              <a:t>.” Mr. Adam Dent, Project Manager.</a:t>
            </a:r>
            <a:endParaRPr lang="en-US" sz="2400" dirty="0">
              <a:latin typeface="Garamond" panose="02020404030301010803" pitchFamily="18" charset="0"/>
            </a:endParaRPr>
          </a:p>
        </p:txBody>
      </p:sp>
      <p:sp>
        <p:nvSpPr>
          <p:cNvPr id="24" name="TextBox 23"/>
          <p:cNvSpPr txBox="1"/>
          <p:nvPr/>
        </p:nvSpPr>
        <p:spPr>
          <a:xfrm>
            <a:off x="23641050" y="5235714"/>
            <a:ext cx="2914650" cy="707886"/>
          </a:xfrm>
          <a:prstGeom prst="rect">
            <a:avLst/>
          </a:prstGeom>
          <a:noFill/>
        </p:spPr>
        <p:txBody>
          <a:bodyPr wrap="square" rtlCol="0">
            <a:spAutoFit/>
          </a:bodyPr>
          <a:lstStyle/>
          <a:p>
            <a:pPr algn="ctr"/>
            <a:r>
              <a:rPr lang="en-US" sz="2000" b="1" dirty="0" smtClean="0">
                <a:latin typeface="Garamond" panose="02020404030301010803" pitchFamily="18" charset="0"/>
              </a:rPr>
              <a:t>RFID Tags are used to keep track of materials.</a:t>
            </a:r>
            <a:endParaRPr lang="en-US" sz="2000" b="1" dirty="0">
              <a:latin typeface="Garamond" panose="02020404030301010803" pitchFamily="18" charset="0"/>
            </a:endParaRPr>
          </a:p>
        </p:txBody>
      </p:sp>
      <p:sp>
        <p:nvSpPr>
          <p:cNvPr id="25" name="TextBox 24"/>
          <p:cNvSpPr txBox="1"/>
          <p:nvPr/>
        </p:nvSpPr>
        <p:spPr>
          <a:xfrm>
            <a:off x="18897600" y="2115830"/>
            <a:ext cx="3705504" cy="1323439"/>
          </a:xfrm>
          <a:prstGeom prst="rect">
            <a:avLst/>
          </a:prstGeom>
          <a:noFill/>
        </p:spPr>
        <p:txBody>
          <a:bodyPr wrap="square" rtlCol="0">
            <a:spAutoFit/>
          </a:bodyPr>
          <a:lstStyle/>
          <a:p>
            <a:pPr algn="ctr"/>
            <a:r>
              <a:rPr lang="en-US" sz="2000" b="1" dirty="0" smtClean="0">
                <a:latin typeface="Garamond" panose="02020404030301010803" pitchFamily="18" charset="0"/>
              </a:rPr>
              <a:t>Tablets are becoming popular tools to view project documents and exchange information on site.</a:t>
            </a:r>
            <a:endParaRPr lang="en-US" sz="2000" b="1" dirty="0">
              <a:latin typeface="Garamond" panose="02020404030301010803" pitchFamily="18" charset="0"/>
            </a:endParaRPr>
          </a:p>
        </p:txBody>
      </p:sp>
    </p:spTree>
    <p:extLst>
      <p:ext uri="{BB962C8B-B14F-4D97-AF65-F5344CB8AC3E}">
        <p14:creationId xmlns:p14="http://schemas.microsoft.com/office/powerpoint/2010/main" val="716722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04753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b="1" dirty="0" smtClean="0">
                <a:latin typeface="Garamond" panose="02020404030301010803" pitchFamily="18" charset="0"/>
              </a:rPr>
              <a:t>Analysis 4: Technology Integration For Information Management</a:t>
            </a:r>
          </a:p>
          <a:p>
            <a:pPr marL="800100" lvl="1" indent="-342900">
              <a:buFont typeface="Wingdings" panose="05000000000000000000" pitchFamily="2" charset="2"/>
              <a:buChar char="v"/>
            </a:pPr>
            <a:r>
              <a:rPr lang="en-US" sz="2300" dirty="0">
                <a:latin typeface="Garamond" panose="02020404030301010803" pitchFamily="18" charset="0"/>
              </a:rPr>
              <a:t>Preliminary Analysis </a:t>
            </a:r>
          </a:p>
          <a:p>
            <a:pPr marL="800100" lvl="1" indent="-342900">
              <a:buFont typeface="Wingdings" panose="05000000000000000000" pitchFamily="2" charset="2"/>
              <a:buChar char="v"/>
            </a:pPr>
            <a:r>
              <a:rPr lang="en-US" sz="2300" b="1" dirty="0" smtClean="0">
                <a:latin typeface="Garamond" panose="02020404030301010803" pitchFamily="18" charset="0"/>
              </a:rPr>
              <a:t>Proposed </a:t>
            </a:r>
            <a:r>
              <a:rPr lang="en-US" sz="2300" b="1" dirty="0">
                <a:latin typeface="Garamond" panose="02020404030301010803" pitchFamily="18" charset="0"/>
              </a:rPr>
              <a:t>Strategy</a:t>
            </a:r>
          </a:p>
          <a:p>
            <a:pPr marL="800100" lvl="1" indent="-342900">
              <a:buFont typeface="Wingdings" panose="05000000000000000000" pitchFamily="2" charset="2"/>
              <a:buChar char="v"/>
            </a:pPr>
            <a:r>
              <a:rPr lang="en-US" sz="2300" dirty="0" smtClean="0">
                <a:latin typeface="Garamond" panose="02020404030301010803" pitchFamily="18" charset="0"/>
              </a:rPr>
              <a:t>Results</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4: Technology Integration For Information Management</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187714"/>
            <a:ext cx="4267200" cy="255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724400" y="5083314"/>
            <a:ext cx="4267200" cy="707886"/>
          </a:xfrm>
          <a:prstGeom prst="rect">
            <a:avLst/>
          </a:prstGeom>
          <a:noFill/>
        </p:spPr>
        <p:txBody>
          <a:bodyPr wrap="square" rtlCol="0">
            <a:spAutoFit/>
          </a:bodyPr>
          <a:lstStyle/>
          <a:p>
            <a:pPr algn="ctr"/>
            <a:r>
              <a:rPr lang="en-US" sz="2000" b="1" dirty="0" smtClean="0">
                <a:latin typeface="Garamond" panose="02020404030301010803" pitchFamily="18" charset="0"/>
              </a:rPr>
              <a:t>Site Plan and Desktop Station Locations</a:t>
            </a:r>
            <a:endParaRPr lang="en-US" sz="2000" b="1" dirty="0">
              <a:latin typeface="Garamond" panose="02020404030301010803" pitchFamily="18" charset="0"/>
            </a:endParaRPr>
          </a:p>
        </p:txBody>
      </p:sp>
      <p:sp>
        <p:nvSpPr>
          <p:cNvPr id="3" name="TextBox 2"/>
          <p:cNvSpPr txBox="1"/>
          <p:nvPr/>
        </p:nvSpPr>
        <p:spPr>
          <a:xfrm>
            <a:off x="9472246" y="1195754"/>
            <a:ext cx="7482254" cy="2308324"/>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latin typeface="Garamond" panose="02020404030301010803" pitchFamily="18" charset="0"/>
              </a:rPr>
              <a:t>Two Desktop Stations</a:t>
            </a:r>
          </a:p>
          <a:p>
            <a:pPr marL="342900" indent="-342900">
              <a:buFont typeface="Wingdings" panose="05000000000000000000" pitchFamily="2" charset="2"/>
              <a:buChar char="§"/>
            </a:pPr>
            <a:r>
              <a:rPr lang="en-US" sz="2400" dirty="0" smtClean="0">
                <a:latin typeface="Garamond" panose="02020404030301010803" pitchFamily="18" charset="0"/>
              </a:rPr>
              <a:t>18 </a:t>
            </a:r>
            <a:r>
              <a:rPr lang="en-US" sz="2400" dirty="0" err="1" smtClean="0">
                <a:latin typeface="Garamond" panose="02020404030301010803" pitchFamily="18" charset="0"/>
              </a:rPr>
              <a:t>FieldLens</a:t>
            </a:r>
            <a:r>
              <a:rPr lang="en-US" sz="2400" dirty="0" smtClean="0">
                <a:latin typeface="Garamond" panose="02020404030301010803" pitchFamily="18" charset="0"/>
              </a:rPr>
              <a:t> Memberships</a:t>
            </a:r>
          </a:p>
          <a:p>
            <a:pPr marL="342900" indent="-342900">
              <a:buFont typeface="Wingdings" panose="05000000000000000000" pitchFamily="2" charset="2"/>
              <a:buChar char="§"/>
            </a:pPr>
            <a:r>
              <a:rPr lang="en-US" sz="2400" dirty="0" smtClean="0">
                <a:latin typeface="Garamond" panose="02020404030301010803" pitchFamily="18" charset="0"/>
              </a:rPr>
              <a:t>6 Tablets</a:t>
            </a:r>
          </a:p>
          <a:p>
            <a:pPr marL="342900" indent="-342900">
              <a:buFont typeface="Wingdings" panose="05000000000000000000" pitchFamily="2" charset="2"/>
              <a:buChar char="§"/>
            </a:pPr>
            <a:r>
              <a:rPr lang="en-US" sz="2400" dirty="0">
                <a:latin typeface="Garamond" panose="02020404030301010803" pitchFamily="18" charset="0"/>
              </a:rPr>
              <a:t>BIM </a:t>
            </a:r>
            <a:endParaRPr lang="en-US" sz="2400" dirty="0" smtClean="0">
              <a:latin typeface="Garamond" panose="02020404030301010803" pitchFamily="18" charset="0"/>
            </a:endParaRPr>
          </a:p>
          <a:p>
            <a:pPr marL="800100" lvl="1" indent="-342900">
              <a:buFont typeface="Arial" panose="020B0604020202020204" pitchFamily="34" charset="0"/>
              <a:buChar char="•"/>
            </a:pPr>
            <a:r>
              <a:rPr lang="en-US" sz="2400" dirty="0" smtClean="0">
                <a:latin typeface="Garamond" panose="02020404030301010803" pitchFamily="18" charset="0"/>
              </a:rPr>
              <a:t>“</a:t>
            </a:r>
            <a:r>
              <a:rPr lang="en-US" sz="2400" dirty="0">
                <a:latin typeface="Garamond" panose="02020404030301010803" pitchFamily="18" charset="0"/>
              </a:rPr>
              <a:t>Document Management” </a:t>
            </a:r>
            <a:endParaRPr lang="en-US" sz="2400" dirty="0" smtClean="0">
              <a:latin typeface="Garamond" panose="02020404030301010803" pitchFamily="18" charset="0"/>
            </a:endParaRPr>
          </a:p>
          <a:p>
            <a:pPr marL="800100" lvl="1" indent="-342900">
              <a:buFont typeface="Arial" panose="020B0604020202020204" pitchFamily="34" charset="0"/>
              <a:buChar char="•"/>
            </a:pPr>
            <a:r>
              <a:rPr lang="en-US" sz="2400" dirty="0" smtClean="0">
                <a:latin typeface="Garamond" panose="02020404030301010803" pitchFamily="18" charset="0"/>
              </a:rPr>
              <a:t>“Building </a:t>
            </a:r>
            <a:r>
              <a:rPr lang="en-US" sz="2400" dirty="0">
                <a:latin typeface="Garamond" panose="02020404030301010803" pitchFamily="18" charset="0"/>
              </a:rPr>
              <a:t>Maintenance </a:t>
            </a:r>
            <a:r>
              <a:rPr lang="en-US" sz="2400" dirty="0" smtClean="0">
                <a:latin typeface="Garamond" panose="02020404030301010803" pitchFamily="18" charset="0"/>
              </a:rPr>
              <a:t>Scheduling”</a:t>
            </a:r>
            <a:endParaRPr lang="en-US" sz="2400" dirty="0">
              <a:latin typeface="Garamond" panose="02020404030301010803"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45496332"/>
              </p:ext>
            </p:extLst>
          </p:nvPr>
        </p:nvGraphicFramePr>
        <p:xfrm>
          <a:off x="9372599" y="3718560"/>
          <a:ext cx="8686801" cy="2453640"/>
        </p:xfrm>
        <a:graphic>
          <a:graphicData uri="http://schemas.openxmlformats.org/drawingml/2006/table">
            <a:tbl>
              <a:tblPr firstRow="1" firstCol="1" bandRow="1"/>
              <a:tblGrid>
                <a:gridCol w="2722548"/>
                <a:gridCol w="1255633"/>
                <a:gridCol w="3217557"/>
                <a:gridCol w="1491063"/>
              </a:tblGrid>
              <a:tr h="331470">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Item</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Quantity</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Cost $/Unit</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Total Cost $</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331470">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Generic Tablets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4,00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2,400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31470">
                <a:tc>
                  <a:txBody>
                    <a:bodyPr/>
                    <a:lstStyle/>
                    <a:p>
                      <a:pPr marL="0" marR="0" algn="ctr">
                        <a:lnSpc>
                          <a:spcPct val="115000"/>
                        </a:lnSpc>
                        <a:spcBef>
                          <a:spcPts val="0"/>
                        </a:spcBef>
                        <a:spcAft>
                          <a:spcPts val="0"/>
                        </a:spcAft>
                      </a:pPr>
                      <a:r>
                        <a:rPr lang="en-US" sz="2000" b="1" dirty="0" err="1">
                          <a:effectLst/>
                          <a:latin typeface="Garamond" panose="02020404030301010803" pitchFamily="18" charset="0"/>
                          <a:ea typeface="Calibri"/>
                          <a:cs typeface="Times New Roman"/>
                        </a:rPr>
                        <a:t>FieldLens</a:t>
                      </a:r>
                      <a:r>
                        <a:rPr lang="en-US" sz="2000" b="1" dirty="0">
                          <a:effectLst/>
                          <a:latin typeface="Garamond" panose="02020404030301010803" pitchFamily="18" charset="0"/>
                          <a:ea typeface="Calibri"/>
                          <a:cs typeface="Times New Roman"/>
                        </a:rPr>
                        <a:t> Membership</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20 (per month for 16 months)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5,760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31470">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Desktops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6,00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1,200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31470">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Desktop Stations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31470">
                <a:tc gridSpan="3">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Utility Cost </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104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31470">
                <a:tc gridSpan="3">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Total</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dirty="0" smtClean="0">
                          <a:effectLst/>
                          <a:latin typeface="Garamond" panose="02020404030301010803" pitchFamily="18" charset="0"/>
                          <a:ea typeface="Calibri"/>
                          <a:cs typeface="Times New Roman"/>
                        </a:rPr>
                        <a:t>10,594</a:t>
                      </a:r>
                      <a:endParaRPr lang="en-US" sz="2000" b="1"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33180537"/>
              </p:ext>
            </p:extLst>
          </p:nvPr>
        </p:nvGraphicFramePr>
        <p:xfrm>
          <a:off x="18973800" y="1295400"/>
          <a:ext cx="8000998" cy="4892040"/>
        </p:xfrm>
        <a:graphic>
          <a:graphicData uri="http://schemas.openxmlformats.org/drawingml/2006/table">
            <a:tbl>
              <a:tblPr firstRow="1" firstCol="1" bandRow="1"/>
              <a:tblGrid>
                <a:gridCol w="3964101"/>
                <a:gridCol w="1191215"/>
                <a:gridCol w="1191215"/>
                <a:gridCol w="1654467"/>
              </a:tblGrid>
              <a:tr h="532214">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Item</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Quantity</a:t>
                      </a:r>
                      <a:endParaRPr lang="en-US" sz="20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(Hours per week)</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Cost ($) /Unit (Hour)</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Total Cost Savings ($) Per Week</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190911">
                <a:tc>
                  <a:txBody>
                    <a:bodyPr/>
                    <a:lstStyle/>
                    <a:p>
                      <a:pPr marL="0" marR="0" algn="ctr">
                        <a:spcBef>
                          <a:spcPts val="0"/>
                        </a:spcBef>
                        <a:spcAft>
                          <a:spcPts val="0"/>
                        </a:spcAft>
                      </a:pPr>
                      <a:r>
                        <a:rPr lang="en-US" sz="2000" b="1" dirty="0">
                          <a:effectLst/>
                          <a:latin typeface="Garamond" panose="02020404030301010803" pitchFamily="18" charset="0"/>
                          <a:ea typeface="Calibri"/>
                          <a:cs typeface="Times New Roman"/>
                        </a:rPr>
                        <a:t>Penn state Project Manager</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190911">
                <a:tc>
                  <a:txBody>
                    <a:bodyPr/>
                    <a:lstStyle/>
                    <a:p>
                      <a:pPr marL="0" marR="0" algn="ctr">
                        <a:spcBef>
                          <a:spcPts val="0"/>
                        </a:spcBef>
                        <a:spcAft>
                          <a:spcPts val="0"/>
                        </a:spcAft>
                      </a:pPr>
                      <a:r>
                        <a:rPr lang="en-US" sz="2000" b="1" dirty="0">
                          <a:effectLst/>
                          <a:latin typeface="Garamond" panose="02020404030301010803" pitchFamily="18" charset="0"/>
                          <a:ea typeface="Calibri"/>
                          <a:cs typeface="Times New Roman"/>
                        </a:rPr>
                        <a:t>Penn state BIM Manager</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190911">
                <a:tc>
                  <a:txBody>
                    <a:bodyPr/>
                    <a:lstStyle/>
                    <a:p>
                      <a:pPr marL="0" marR="0" algn="ctr">
                        <a:spcBef>
                          <a:spcPts val="0"/>
                        </a:spcBef>
                        <a:spcAft>
                          <a:spcPts val="0"/>
                        </a:spcAft>
                      </a:pPr>
                      <a:r>
                        <a:rPr lang="en-US" sz="2000" b="1">
                          <a:effectLst/>
                          <a:latin typeface="Garamond" panose="02020404030301010803" pitchFamily="18" charset="0"/>
                          <a:ea typeface="Calibri"/>
                          <a:cs typeface="Times New Roman"/>
                        </a:rPr>
                        <a:t>Reynolds Construction BIM Manager</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325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13408">
                <a:tc>
                  <a:txBody>
                    <a:bodyPr/>
                    <a:lstStyle/>
                    <a:p>
                      <a:pPr marL="0" marR="0" algn="ctr">
                        <a:spcBef>
                          <a:spcPts val="0"/>
                        </a:spcBef>
                        <a:spcAft>
                          <a:spcPts val="0"/>
                        </a:spcAft>
                      </a:pPr>
                      <a:r>
                        <a:rPr lang="en-US" sz="2000" b="1">
                          <a:effectLst/>
                          <a:latin typeface="Garamond" panose="02020404030301010803" pitchFamily="18" charset="0"/>
                          <a:ea typeface="Calibri"/>
                          <a:cs typeface="Times New Roman"/>
                        </a:rPr>
                        <a:t>Reynolds Construction Project Executive</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13408">
                <a:tc>
                  <a:txBody>
                    <a:bodyPr/>
                    <a:lstStyle/>
                    <a:p>
                      <a:pPr marL="0" marR="0" algn="ctr">
                        <a:spcBef>
                          <a:spcPts val="0"/>
                        </a:spcBef>
                        <a:spcAft>
                          <a:spcPts val="0"/>
                        </a:spcAft>
                      </a:pPr>
                      <a:r>
                        <a:rPr lang="en-US" sz="2000" b="1" dirty="0">
                          <a:effectLst/>
                          <a:latin typeface="Garamond" panose="02020404030301010803" pitchFamily="18" charset="0"/>
                          <a:ea typeface="Calibri"/>
                          <a:cs typeface="Times New Roman"/>
                        </a:rPr>
                        <a:t>Reynolds Construction Project Manager</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475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13408">
                <a:tc>
                  <a:txBody>
                    <a:bodyPr/>
                    <a:lstStyle/>
                    <a:p>
                      <a:pPr marL="0" marR="0" algn="ctr">
                        <a:spcBef>
                          <a:spcPts val="0"/>
                        </a:spcBef>
                        <a:spcAft>
                          <a:spcPts val="0"/>
                        </a:spcAft>
                      </a:pPr>
                      <a:r>
                        <a:rPr lang="en-US" sz="2000" b="1" dirty="0">
                          <a:effectLst/>
                          <a:latin typeface="Garamond" panose="02020404030301010803" pitchFamily="18" charset="0"/>
                          <a:ea typeface="Calibri"/>
                          <a:cs typeface="Times New Roman"/>
                        </a:rPr>
                        <a:t>Reynolds Construction On-Site Construction Manager</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13408">
                <a:tc>
                  <a:txBody>
                    <a:bodyPr/>
                    <a:lstStyle/>
                    <a:p>
                      <a:pPr marL="0" marR="0" algn="ctr">
                        <a:spcBef>
                          <a:spcPts val="0"/>
                        </a:spcBef>
                        <a:spcAft>
                          <a:spcPts val="0"/>
                        </a:spcAft>
                      </a:pPr>
                      <a:r>
                        <a:rPr lang="en-US" sz="2000" b="1" dirty="0" smtClean="0">
                          <a:effectLst/>
                          <a:latin typeface="Garamond" panose="02020404030301010803" pitchFamily="18" charset="0"/>
                          <a:ea typeface="Calibri"/>
                          <a:cs typeface="Times New Roman"/>
                        </a:rPr>
                        <a:t>IT</a:t>
                      </a:r>
                      <a:r>
                        <a:rPr lang="en-US" sz="2000" b="1" baseline="0" dirty="0" smtClean="0">
                          <a:effectLst/>
                          <a:latin typeface="Garamond" panose="02020404030301010803" pitchFamily="18" charset="0"/>
                          <a:ea typeface="Calibri"/>
                          <a:cs typeface="Times New Roman"/>
                        </a:rPr>
                        <a:t> Technician</a:t>
                      </a:r>
                      <a:endParaRPr lang="en-US" sz="2000" b="1"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5</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70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solidFill>
                            <a:srgbClr val="FF0000"/>
                          </a:solidFill>
                          <a:effectLst/>
                          <a:latin typeface="Garamond" panose="02020404030301010803" pitchFamily="18" charset="0"/>
                          <a:ea typeface="Calibri"/>
                          <a:cs typeface="Times New Roman"/>
                        </a:rPr>
                        <a:t>-350</a:t>
                      </a:r>
                      <a:endParaRPr lang="en-US" sz="2000" dirty="0">
                        <a:solidFill>
                          <a:srgbClr val="FF0000"/>
                        </a:solidFill>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190911">
                <a:tc gridSpan="3">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Total</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dirty="0" smtClean="0">
                          <a:effectLst/>
                          <a:latin typeface="Garamond" panose="02020404030301010803" pitchFamily="18" charset="0"/>
                          <a:ea typeface="Calibri"/>
                          <a:cs typeface="Times New Roman"/>
                        </a:rPr>
                        <a:t>2,215</a:t>
                      </a:r>
                      <a:endParaRPr lang="en-US" sz="2000" b="1"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sp>
        <p:nvSpPr>
          <p:cNvPr id="19" name="TextBox 18"/>
          <p:cNvSpPr txBox="1"/>
          <p:nvPr/>
        </p:nvSpPr>
        <p:spPr>
          <a:xfrm>
            <a:off x="9404838" y="6324600"/>
            <a:ext cx="8610600" cy="400110"/>
          </a:xfrm>
          <a:prstGeom prst="rect">
            <a:avLst/>
          </a:prstGeom>
          <a:noFill/>
        </p:spPr>
        <p:txBody>
          <a:bodyPr wrap="square" rtlCol="0">
            <a:spAutoFit/>
          </a:bodyPr>
          <a:lstStyle/>
          <a:p>
            <a:pPr algn="ctr"/>
            <a:r>
              <a:rPr lang="en-US" sz="2000" b="1" dirty="0" smtClean="0">
                <a:latin typeface="Garamond" panose="02020404030301010803" pitchFamily="18" charset="0"/>
              </a:rPr>
              <a:t>The Cost of Implementation</a:t>
            </a:r>
            <a:endParaRPr lang="en-US" sz="2000" b="1" dirty="0">
              <a:latin typeface="Garamond" panose="02020404030301010803" pitchFamily="18" charset="0"/>
            </a:endParaRPr>
          </a:p>
        </p:txBody>
      </p:sp>
      <p:sp>
        <p:nvSpPr>
          <p:cNvPr id="20" name="TextBox 19"/>
          <p:cNvSpPr txBox="1"/>
          <p:nvPr/>
        </p:nvSpPr>
        <p:spPr>
          <a:xfrm>
            <a:off x="18611850" y="6312877"/>
            <a:ext cx="8496300" cy="400110"/>
          </a:xfrm>
          <a:prstGeom prst="rect">
            <a:avLst/>
          </a:prstGeom>
          <a:noFill/>
        </p:spPr>
        <p:txBody>
          <a:bodyPr wrap="square" rtlCol="0">
            <a:spAutoFit/>
          </a:bodyPr>
          <a:lstStyle/>
          <a:p>
            <a:pPr algn="ctr"/>
            <a:r>
              <a:rPr lang="en-US" sz="2000" b="1" dirty="0" smtClean="0">
                <a:latin typeface="Garamond" panose="02020404030301010803" pitchFamily="18" charset="0"/>
              </a:rPr>
              <a:t>The Cost Savings</a:t>
            </a:r>
            <a:endParaRPr lang="en-US" sz="2000" b="1" dirty="0">
              <a:latin typeface="Garamond" panose="02020404030301010803" pitchFamily="18" charset="0"/>
            </a:endParaRPr>
          </a:p>
        </p:txBody>
      </p:sp>
    </p:spTree>
    <p:extLst>
      <p:ext uri="{BB962C8B-B14F-4D97-AF65-F5344CB8AC3E}">
        <p14:creationId xmlns:p14="http://schemas.microsoft.com/office/powerpoint/2010/main" val="1735045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398570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b="1"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301729"/>
            <a:ext cx="4566138" cy="461665"/>
          </a:xfrm>
          <a:prstGeom prst="rect">
            <a:avLst/>
          </a:prstGeom>
          <a:noFill/>
        </p:spPr>
        <p:txBody>
          <a:bodyPr wrap="square" rtlCol="0">
            <a:spAutoFit/>
          </a:bodyPr>
          <a:lstStyle/>
          <a:p>
            <a:pPr algn="ctr"/>
            <a:r>
              <a:rPr lang="en-US" sz="2400" dirty="0" smtClean="0">
                <a:latin typeface="Garamond" panose="02020404030301010803" pitchFamily="18" charset="0"/>
                <a:cs typeface="Helvetica" panose="020B0604020202020204" pitchFamily="34" charset="0"/>
              </a:rPr>
              <a:t>Project Overview</a:t>
            </a:r>
            <a:endParaRPr lang="en-US" sz="2400" dirty="0">
              <a:latin typeface="Garamond" panose="02020404030301010803" pitchFamily="18" charset="0"/>
              <a:cs typeface="Helvetica" panose="020B0604020202020204" pitchFamily="34" charset="0"/>
            </a:endParaRPr>
          </a:p>
        </p:txBody>
      </p:sp>
      <p:sp>
        <p:nvSpPr>
          <p:cNvPr id="15" name="Rectangle 14"/>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441835239"/>
              </p:ext>
            </p:extLst>
          </p:nvPr>
        </p:nvGraphicFramePr>
        <p:xfrm>
          <a:off x="9220200" y="1219200"/>
          <a:ext cx="8991600" cy="5486400"/>
        </p:xfrm>
        <a:graphic>
          <a:graphicData uri="http://schemas.openxmlformats.org/drawingml/2006/table">
            <a:tbl>
              <a:tblPr firstRow="1" bandRow="1">
                <a:tableStyleId>{5C22544A-7EE6-4342-B048-85BDC9FD1C3A}</a:tableStyleId>
              </a:tblPr>
              <a:tblGrid>
                <a:gridCol w="3886200"/>
                <a:gridCol w="5105400"/>
              </a:tblGrid>
              <a:tr h="609600">
                <a:tc>
                  <a:txBody>
                    <a:bodyPr/>
                    <a:lstStyle/>
                    <a:p>
                      <a:pPr algn="l"/>
                      <a:r>
                        <a:rPr lang="en-US" sz="2800" dirty="0" smtClean="0">
                          <a:solidFill>
                            <a:schemeClr val="tx1"/>
                          </a:solidFill>
                          <a:latin typeface="Garamond" panose="02020404030301010803" pitchFamily="18" charset="0"/>
                        </a:rPr>
                        <a:t>Owner</a:t>
                      </a:r>
                      <a:endParaRPr lang="en-US" sz="2800" dirty="0">
                        <a:solidFill>
                          <a:schemeClr val="tx1"/>
                        </a:solidFill>
                        <a:latin typeface="Garamond" panose="02020404030301010803" pitchFamily="18" charset="0"/>
                      </a:endParaRPr>
                    </a:p>
                  </a:txBody>
                  <a:tcPr anchor="ctr">
                    <a:solidFill>
                      <a:schemeClr val="bg2">
                        <a:lumMod val="90000"/>
                      </a:schemeClr>
                    </a:solidFill>
                  </a:tcPr>
                </a:tc>
                <a:tc>
                  <a:txBody>
                    <a:bodyPr/>
                    <a:lstStyle/>
                    <a:p>
                      <a:pPr algn="l"/>
                      <a:r>
                        <a:rPr lang="en-US" sz="2800" b="0" dirty="0" smtClean="0">
                          <a:solidFill>
                            <a:schemeClr val="tx1"/>
                          </a:solidFill>
                          <a:latin typeface="Garamond" panose="02020404030301010803" pitchFamily="18" charset="0"/>
                        </a:rPr>
                        <a:t>Penn State University</a:t>
                      </a:r>
                      <a:endParaRPr lang="en-US" sz="2800" b="0" dirty="0">
                        <a:solidFill>
                          <a:schemeClr val="tx1"/>
                        </a:solidFill>
                        <a:latin typeface="Garamond" panose="02020404030301010803" pitchFamily="18" charset="0"/>
                      </a:endParaRPr>
                    </a:p>
                  </a:txBody>
                  <a:tcPr anchor="ctr">
                    <a:solidFill>
                      <a:schemeClr val="bg2">
                        <a:lumMod val="90000"/>
                      </a:schemeClr>
                    </a:solidFill>
                  </a:tcPr>
                </a:tc>
              </a:tr>
              <a:tr h="609600">
                <a:tc>
                  <a:txBody>
                    <a:bodyPr/>
                    <a:lstStyle/>
                    <a:p>
                      <a:pPr algn="l"/>
                      <a:r>
                        <a:rPr lang="en-US" sz="2800" b="1" dirty="0" smtClean="0">
                          <a:solidFill>
                            <a:schemeClr val="tx1"/>
                          </a:solidFill>
                          <a:latin typeface="Garamond" panose="02020404030301010803" pitchFamily="18" charset="0"/>
                        </a:rPr>
                        <a:t>Location</a:t>
                      </a:r>
                      <a:endParaRPr lang="en-US" sz="2800" b="1" dirty="0">
                        <a:solidFill>
                          <a:schemeClr val="tx1"/>
                        </a:solidFill>
                        <a:latin typeface="Garamond" panose="02020404030301010803" pitchFamily="18" charset="0"/>
                      </a:endParaRPr>
                    </a:p>
                  </a:txBody>
                  <a:tcPr anchor="ctr">
                    <a:solidFill>
                      <a:schemeClr val="bg2"/>
                    </a:solidFill>
                  </a:tcPr>
                </a:tc>
                <a:tc>
                  <a:txBody>
                    <a:bodyPr/>
                    <a:lstStyle/>
                    <a:p>
                      <a:pPr algn="l"/>
                      <a:r>
                        <a:rPr lang="en-US" sz="2800" b="0" dirty="0" smtClean="0">
                          <a:solidFill>
                            <a:schemeClr val="tx1"/>
                          </a:solidFill>
                          <a:latin typeface="Garamond" panose="02020404030301010803" pitchFamily="18" charset="0"/>
                        </a:rPr>
                        <a:t>Middletown,</a:t>
                      </a:r>
                      <a:r>
                        <a:rPr lang="en-US" sz="2800" b="0" baseline="0" dirty="0" smtClean="0">
                          <a:solidFill>
                            <a:schemeClr val="tx1"/>
                          </a:solidFill>
                          <a:latin typeface="Garamond" panose="02020404030301010803" pitchFamily="18" charset="0"/>
                        </a:rPr>
                        <a:t> PA</a:t>
                      </a:r>
                      <a:endParaRPr lang="en-US" sz="2800" b="0" dirty="0">
                        <a:solidFill>
                          <a:schemeClr val="tx1"/>
                        </a:solidFill>
                        <a:latin typeface="Garamond" panose="02020404030301010803" pitchFamily="18" charset="0"/>
                      </a:endParaRPr>
                    </a:p>
                  </a:txBody>
                  <a:tcPr anchor="ctr">
                    <a:solidFill>
                      <a:schemeClr val="bg2"/>
                    </a:solidFill>
                  </a:tcPr>
                </a:tc>
              </a:tr>
              <a:tr h="609600">
                <a:tc>
                  <a:txBody>
                    <a:bodyPr/>
                    <a:lstStyle/>
                    <a:p>
                      <a:pPr algn="l"/>
                      <a:r>
                        <a:rPr lang="en-US" sz="2800" b="1" dirty="0" smtClean="0">
                          <a:solidFill>
                            <a:schemeClr val="tx1"/>
                          </a:solidFill>
                          <a:latin typeface="Garamond" panose="02020404030301010803" pitchFamily="18" charset="0"/>
                        </a:rPr>
                        <a:t>Occupant Type</a:t>
                      </a:r>
                      <a:r>
                        <a:rPr lang="en-US" sz="2800" b="1" baseline="0" dirty="0" smtClean="0">
                          <a:solidFill>
                            <a:schemeClr val="tx1"/>
                          </a:solidFill>
                          <a:latin typeface="Garamond" panose="02020404030301010803" pitchFamily="18" charset="0"/>
                        </a:rPr>
                        <a:t> </a:t>
                      </a:r>
                      <a:endParaRPr lang="en-US" sz="2800" b="1" dirty="0">
                        <a:solidFill>
                          <a:schemeClr val="tx1"/>
                        </a:solidFill>
                        <a:latin typeface="Garamond" panose="02020404030301010803" pitchFamily="18" charset="0"/>
                      </a:endParaRPr>
                    </a:p>
                  </a:txBody>
                  <a:tcPr anchor="ctr">
                    <a:solidFill>
                      <a:schemeClr val="bg2">
                        <a:lumMod val="90000"/>
                      </a:schemeClr>
                    </a:solidFill>
                  </a:tcPr>
                </a:tc>
                <a:tc>
                  <a:txBody>
                    <a:bodyPr/>
                    <a:lstStyle/>
                    <a:p>
                      <a:pPr algn="l"/>
                      <a:r>
                        <a:rPr lang="en-US" sz="2800" b="0" dirty="0" smtClean="0">
                          <a:solidFill>
                            <a:schemeClr val="tx1"/>
                          </a:solidFill>
                          <a:latin typeface="Garamond" panose="02020404030301010803" pitchFamily="18" charset="0"/>
                        </a:rPr>
                        <a:t>Business Group B</a:t>
                      </a:r>
                      <a:endParaRPr lang="en-US" sz="2800" b="0" dirty="0">
                        <a:solidFill>
                          <a:schemeClr val="tx1"/>
                        </a:solidFill>
                        <a:latin typeface="Garamond" panose="02020404030301010803" pitchFamily="18" charset="0"/>
                      </a:endParaRPr>
                    </a:p>
                  </a:txBody>
                  <a:tcPr anchor="ctr">
                    <a:solidFill>
                      <a:schemeClr val="bg2">
                        <a:lumMod val="90000"/>
                      </a:schemeClr>
                    </a:solidFill>
                  </a:tcPr>
                </a:tc>
              </a:tr>
              <a:tr h="609600">
                <a:tc>
                  <a:txBody>
                    <a:bodyPr/>
                    <a:lstStyle/>
                    <a:p>
                      <a:pPr algn="l"/>
                      <a:r>
                        <a:rPr lang="en-US" sz="2800" b="1" dirty="0" smtClean="0">
                          <a:solidFill>
                            <a:schemeClr val="tx1"/>
                          </a:solidFill>
                          <a:latin typeface="Garamond" panose="02020404030301010803" pitchFamily="18" charset="0"/>
                        </a:rPr>
                        <a:t>Size</a:t>
                      </a:r>
                      <a:endParaRPr lang="en-US" sz="2800" b="1" dirty="0">
                        <a:solidFill>
                          <a:schemeClr val="tx1"/>
                        </a:solidFill>
                        <a:latin typeface="Garamond" panose="02020404030301010803" pitchFamily="18" charset="0"/>
                      </a:endParaRPr>
                    </a:p>
                  </a:txBody>
                  <a:tcPr anchor="ctr">
                    <a:solidFill>
                      <a:schemeClr val="bg2"/>
                    </a:solidFill>
                  </a:tcPr>
                </a:tc>
                <a:tc>
                  <a:txBody>
                    <a:bodyPr/>
                    <a:lstStyle/>
                    <a:p>
                      <a:pPr algn="l"/>
                      <a:r>
                        <a:rPr lang="en-US" sz="2800" b="0" dirty="0" smtClean="0">
                          <a:solidFill>
                            <a:schemeClr val="tx1"/>
                          </a:solidFill>
                          <a:latin typeface="Garamond" panose="02020404030301010803" pitchFamily="18" charset="0"/>
                        </a:rPr>
                        <a:t>55,057</a:t>
                      </a:r>
                      <a:r>
                        <a:rPr lang="en-US" sz="2800" b="0" baseline="0" dirty="0" smtClean="0">
                          <a:solidFill>
                            <a:schemeClr val="tx1"/>
                          </a:solidFill>
                          <a:latin typeface="Garamond" panose="02020404030301010803" pitchFamily="18" charset="0"/>
                        </a:rPr>
                        <a:t> GSF</a:t>
                      </a:r>
                      <a:endParaRPr lang="en-US" sz="2800" b="0" dirty="0">
                        <a:solidFill>
                          <a:schemeClr val="tx1"/>
                        </a:solidFill>
                        <a:latin typeface="Garamond" panose="02020404030301010803" pitchFamily="18" charset="0"/>
                      </a:endParaRPr>
                    </a:p>
                  </a:txBody>
                  <a:tcPr anchor="ctr">
                    <a:solidFill>
                      <a:schemeClr val="bg2"/>
                    </a:solidFill>
                  </a:tcPr>
                </a:tc>
              </a:tr>
              <a:tr h="609600">
                <a:tc>
                  <a:txBody>
                    <a:bodyPr/>
                    <a:lstStyle/>
                    <a:p>
                      <a:pPr algn="l"/>
                      <a:r>
                        <a:rPr lang="en-US" sz="2800" b="1" dirty="0" smtClean="0">
                          <a:solidFill>
                            <a:schemeClr val="tx1"/>
                          </a:solidFill>
                          <a:latin typeface="Garamond" panose="02020404030301010803" pitchFamily="18" charset="0"/>
                        </a:rPr>
                        <a:t>Height</a:t>
                      </a:r>
                      <a:endParaRPr lang="en-US" sz="2800" b="1" dirty="0">
                        <a:solidFill>
                          <a:schemeClr val="tx1"/>
                        </a:solidFill>
                        <a:latin typeface="Garamond" panose="02020404030301010803" pitchFamily="18" charset="0"/>
                      </a:endParaRPr>
                    </a:p>
                  </a:txBody>
                  <a:tcPr anchor="ctr">
                    <a:solidFill>
                      <a:schemeClr val="bg2">
                        <a:lumMod val="90000"/>
                      </a:schemeClr>
                    </a:solidFill>
                  </a:tcPr>
                </a:tc>
                <a:tc>
                  <a:txBody>
                    <a:bodyPr/>
                    <a:lstStyle/>
                    <a:p>
                      <a:pPr algn="l"/>
                      <a:r>
                        <a:rPr lang="en-US" sz="2800" b="0" dirty="0" smtClean="0">
                          <a:solidFill>
                            <a:schemeClr val="tx1"/>
                          </a:solidFill>
                          <a:latin typeface="Garamond" panose="02020404030301010803" pitchFamily="18" charset="0"/>
                        </a:rPr>
                        <a:t>2 Stories and a Penthouse/ 48’</a:t>
                      </a:r>
                      <a:endParaRPr lang="en-US" sz="2800" b="0" dirty="0">
                        <a:solidFill>
                          <a:schemeClr val="tx1"/>
                        </a:solidFill>
                        <a:latin typeface="Garamond" panose="02020404030301010803" pitchFamily="18" charset="0"/>
                      </a:endParaRPr>
                    </a:p>
                  </a:txBody>
                  <a:tcPr anchor="ctr">
                    <a:solidFill>
                      <a:schemeClr val="bg2">
                        <a:lumMod val="90000"/>
                      </a:schemeClr>
                    </a:solidFill>
                  </a:tcPr>
                </a:tc>
              </a:tr>
              <a:tr h="609600">
                <a:tc>
                  <a:txBody>
                    <a:bodyPr/>
                    <a:lstStyle/>
                    <a:p>
                      <a:pPr algn="l"/>
                      <a:r>
                        <a:rPr lang="en-US" sz="2800" b="1" dirty="0" smtClean="0">
                          <a:solidFill>
                            <a:schemeClr val="tx1"/>
                          </a:solidFill>
                          <a:latin typeface="Garamond" panose="02020404030301010803" pitchFamily="18" charset="0"/>
                        </a:rPr>
                        <a:t>Project</a:t>
                      </a:r>
                      <a:r>
                        <a:rPr lang="en-US" sz="2800" b="1" baseline="0" dirty="0" smtClean="0">
                          <a:solidFill>
                            <a:schemeClr val="tx1"/>
                          </a:solidFill>
                          <a:latin typeface="Garamond" panose="02020404030301010803" pitchFamily="18" charset="0"/>
                        </a:rPr>
                        <a:t> Cost</a:t>
                      </a:r>
                      <a:endParaRPr lang="en-US" sz="2800" b="1" dirty="0">
                        <a:solidFill>
                          <a:schemeClr val="tx1"/>
                        </a:solidFill>
                        <a:latin typeface="Garamond" panose="02020404030301010803" pitchFamily="18" charset="0"/>
                      </a:endParaRPr>
                    </a:p>
                  </a:txBody>
                  <a:tcPr anchor="ctr">
                    <a:solidFill>
                      <a:schemeClr val="bg2"/>
                    </a:solidFill>
                  </a:tcPr>
                </a:tc>
                <a:tc>
                  <a:txBody>
                    <a:bodyPr/>
                    <a:lstStyle/>
                    <a:p>
                      <a:pPr algn="l"/>
                      <a:r>
                        <a:rPr lang="en-US" sz="2800" b="0" dirty="0" smtClean="0">
                          <a:solidFill>
                            <a:schemeClr val="tx1"/>
                          </a:solidFill>
                          <a:latin typeface="Garamond" panose="02020404030301010803" pitchFamily="18" charset="0"/>
                        </a:rPr>
                        <a:t>$19.4</a:t>
                      </a:r>
                      <a:r>
                        <a:rPr lang="en-US" sz="2800" b="0" baseline="0" dirty="0" smtClean="0">
                          <a:solidFill>
                            <a:schemeClr val="tx1"/>
                          </a:solidFill>
                          <a:latin typeface="Garamond" panose="02020404030301010803" pitchFamily="18" charset="0"/>
                        </a:rPr>
                        <a:t> Million</a:t>
                      </a:r>
                      <a:endParaRPr lang="en-US" sz="2800" b="0" dirty="0">
                        <a:solidFill>
                          <a:schemeClr val="tx1"/>
                        </a:solidFill>
                        <a:latin typeface="Garamond" panose="02020404030301010803" pitchFamily="18" charset="0"/>
                      </a:endParaRPr>
                    </a:p>
                  </a:txBody>
                  <a:tcPr anchor="ctr">
                    <a:solidFill>
                      <a:schemeClr val="bg2"/>
                    </a:solidFill>
                  </a:tcPr>
                </a:tc>
              </a:tr>
              <a:tr h="609600">
                <a:tc>
                  <a:txBody>
                    <a:bodyPr/>
                    <a:lstStyle/>
                    <a:p>
                      <a:pPr algn="l"/>
                      <a:r>
                        <a:rPr lang="en-US" sz="2800" b="1" dirty="0" smtClean="0">
                          <a:solidFill>
                            <a:schemeClr val="tx1"/>
                          </a:solidFill>
                          <a:latin typeface="Garamond" panose="02020404030301010803" pitchFamily="18" charset="0"/>
                        </a:rPr>
                        <a:t>Construction</a:t>
                      </a:r>
                      <a:r>
                        <a:rPr lang="en-US" sz="2800" b="1" baseline="0" dirty="0" smtClean="0">
                          <a:solidFill>
                            <a:schemeClr val="tx1"/>
                          </a:solidFill>
                          <a:latin typeface="Garamond" panose="02020404030301010803" pitchFamily="18" charset="0"/>
                        </a:rPr>
                        <a:t> Dates</a:t>
                      </a:r>
                      <a:endParaRPr lang="en-US" sz="2800" b="1" dirty="0">
                        <a:solidFill>
                          <a:schemeClr val="tx1"/>
                        </a:solidFill>
                        <a:latin typeface="Garamond" panose="02020404030301010803" pitchFamily="18" charset="0"/>
                      </a:endParaRPr>
                    </a:p>
                  </a:txBody>
                  <a:tcPr anchor="ctr">
                    <a:solidFill>
                      <a:schemeClr val="bg2">
                        <a:lumMod val="90000"/>
                      </a:schemeClr>
                    </a:solidFill>
                  </a:tcPr>
                </a:tc>
                <a:tc>
                  <a:txBody>
                    <a:bodyPr/>
                    <a:lstStyle/>
                    <a:p>
                      <a:pPr algn="l"/>
                      <a:r>
                        <a:rPr lang="en-US" sz="2800" b="0" dirty="0" smtClean="0">
                          <a:solidFill>
                            <a:schemeClr val="tx1"/>
                          </a:solidFill>
                          <a:latin typeface="Garamond" panose="02020404030301010803" pitchFamily="18" charset="0"/>
                        </a:rPr>
                        <a:t>Feb 2013- May 2014</a:t>
                      </a:r>
                      <a:endParaRPr lang="en-US" sz="2800" b="0" dirty="0">
                        <a:solidFill>
                          <a:schemeClr val="tx1"/>
                        </a:solidFill>
                        <a:latin typeface="Garamond" panose="02020404030301010803" pitchFamily="18" charset="0"/>
                      </a:endParaRPr>
                    </a:p>
                  </a:txBody>
                  <a:tcPr anchor="ctr">
                    <a:solidFill>
                      <a:schemeClr val="bg2">
                        <a:lumMod val="90000"/>
                      </a:schemeClr>
                    </a:solidFill>
                  </a:tcPr>
                </a:tc>
              </a:tr>
              <a:tr h="609600">
                <a:tc>
                  <a:txBody>
                    <a:bodyPr/>
                    <a:lstStyle/>
                    <a:p>
                      <a:pPr algn="l"/>
                      <a:r>
                        <a:rPr lang="en-US" sz="2800" b="1" dirty="0" smtClean="0">
                          <a:solidFill>
                            <a:schemeClr val="tx1"/>
                          </a:solidFill>
                          <a:latin typeface="Garamond" panose="02020404030301010803" pitchFamily="18" charset="0"/>
                        </a:rPr>
                        <a:t>Delivery</a:t>
                      </a:r>
                      <a:r>
                        <a:rPr lang="en-US" sz="2800" b="1" baseline="0" dirty="0" smtClean="0">
                          <a:solidFill>
                            <a:schemeClr val="tx1"/>
                          </a:solidFill>
                          <a:latin typeface="Garamond" panose="02020404030301010803" pitchFamily="18" charset="0"/>
                        </a:rPr>
                        <a:t> Method</a:t>
                      </a:r>
                      <a:endParaRPr lang="en-US" sz="2800" b="1" dirty="0">
                        <a:solidFill>
                          <a:schemeClr val="tx1"/>
                        </a:solidFill>
                        <a:latin typeface="Garamond" panose="02020404030301010803" pitchFamily="18" charset="0"/>
                      </a:endParaRPr>
                    </a:p>
                  </a:txBody>
                  <a:tcPr anchor="ctr">
                    <a:solidFill>
                      <a:schemeClr val="bg2"/>
                    </a:solidFill>
                  </a:tcPr>
                </a:tc>
                <a:tc>
                  <a:txBody>
                    <a:bodyPr/>
                    <a:lstStyle/>
                    <a:p>
                      <a:pPr algn="l"/>
                      <a:r>
                        <a:rPr lang="en-US" sz="2800" b="0" dirty="0" smtClean="0">
                          <a:solidFill>
                            <a:schemeClr val="tx1"/>
                          </a:solidFill>
                          <a:latin typeface="Garamond" panose="02020404030301010803" pitchFamily="18" charset="0"/>
                        </a:rPr>
                        <a:t>Design-Bid-Build</a:t>
                      </a:r>
                      <a:endParaRPr lang="en-US" sz="2800" b="0" dirty="0">
                        <a:solidFill>
                          <a:schemeClr val="tx1"/>
                        </a:solidFill>
                        <a:latin typeface="Garamond" panose="02020404030301010803" pitchFamily="18" charset="0"/>
                      </a:endParaRPr>
                    </a:p>
                  </a:txBody>
                  <a:tcPr anchor="ctr">
                    <a:solidFill>
                      <a:schemeClr val="bg2"/>
                    </a:solidFill>
                  </a:tcPr>
                </a:tc>
              </a:tr>
              <a:tr h="609600">
                <a:tc>
                  <a:txBody>
                    <a:bodyPr/>
                    <a:lstStyle/>
                    <a:p>
                      <a:pPr algn="l"/>
                      <a:r>
                        <a:rPr lang="en-US" sz="2800" b="1" dirty="0" smtClean="0">
                          <a:solidFill>
                            <a:schemeClr val="tx1"/>
                          </a:solidFill>
                          <a:latin typeface="Garamond" panose="02020404030301010803" pitchFamily="18" charset="0"/>
                        </a:rPr>
                        <a:t>Contract Type</a:t>
                      </a:r>
                      <a:endParaRPr lang="en-US" sz="2800" b="1" dirty="0">
                        <a:solidFill>
                          <a:schemeClr val="tx1"/>
                        </a:solidFill>
                        <a:latin typeface="Garamond" panose="02020404030301010803" pitchFamily="18" charset="0"/>
                      </a:endParaRPr>
                    </a:p>
                  </a:txBody>
                  <a:tcPr anchor="ctr">
                    <a:solidFill>
                      <a:schemeClr val="bg2">
                        <a:lumMod val="90000"/>
                      </a:schemeClr>
                    </a:solidFill>
                  </a:tcPr>
                </a:tc>
                <a:tc>
                  <a:txBody>
                    <a:bodyPr/>
                    <a:lstStyle/>
                    <a:p>
                      <a:pPr algn="l"/>
                      <a:r>
                        <a:rPr lang="en-US" sz="2800" b="0" dirty="0" smtClean="0">
                          <a:solidFill>
                            <a:schemeClr val="tx1"/>
                          </a:solidFill>
                          <a:latin typeface="Garamond" panose="02020404030301010803" pitchFamily="18" charset="0"/>
                        </a:rPr>
                        <a:t>GMP</a:t>
                      </a:r>
                      <a:endParaRPr lang="en-US" sz="2800" b="0" dirty="0">
                        <a:solidFill>
                          <a:schemeClr val="tx1"/>
                        </a:solidFill>
                        <a:latin typeface="Garamond" panose="02020404030301010803" pitchFamily="18" charset="0"/>
                      </a:endParaRPr>
                    </a:p>
                  </a:txBody>
                  <a:tcPr anchor="ctr">
                    <a:solidFill>
                      <a:schemeClr val="bg2">
                        <a:lumMod val="90000"/>
                      </a:schemeClr>
                    </a:solidFill>
                  </a:tcPr>
                </a:tc>
              </a:tr>
            </a:tbl>
          </a:graphicData>
        </a:graphic>
      </p:graphicFrame>
      <p:grpSp>
        <p:nvGrpSpPr>
          <p:cNvPr id="23" name="Group 22"/>
          <p:cNvGrpSpPr/>
          <p:nvPr/>
        </p:nvGrpSpPr>
        <p:grpSpPr>
          <a:xfrm>
            <a:off x="18905126" y="1219200"/>
            <a:ext cx="7917274" cy="5497899"/>
            <a:chOff x="18905126" y="1219200"/>
            <a:chExt cx="7917274" cy="549789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5126" y="1219200"/>
              <a:ext cx="7917274" cy="5497899"/>
            </a:xfrm>
            <a:prstGeom prst="rect">
              <a:avLst/>
            </a:prstGeom>
          </p:spPr>
        </p:pic>
        <p:sp>
          <p:nvSpPr>
            <p:cNvPr id="8" name="Rectangle 7"/>
            <p:cNvSpPr/>
            <p:nvPr/>
          </p:nvSpPr>
          <p:spPr>
            <a:xfrm>
              <a:off x="24536400" y="4800600"/>
              <a:ext cx="1562100"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565708" y="4862676"/>
              <a:ext cx="1828800" cy="1200329"/>
            </a:xfrm>
            <a:prstGeom prst="rect">
              <a:avLst/>
            </a:prstGeom>
            <a:noFill/>
          </p:spPr>
          <p:txBody>
            <a:bodyPr wrap="square" rtlCol="0">
              <a:spAutoFit/>
            </a:bodyPr>
            <a:lstStyle/>
            <a:p>
              <a:r>
                <a:rPr lang="en-US" sz="2400" b="1" dirty="0" smtClean="0">
                  <a:solidFill>
                    <a:srgbClr val="FF0000"/>
                  </a:solidFill>
                </a:rPr>
                <a:t>Penn State Harrisburg Campus</a:t>
              </a:r>
              <a:endParaRPr lang="en-US" sz="2400" b="1" dirty="0">
                <a:solidFill>
                  <a:srgbClr val="FF0000"/>
                </a:solidFill>
              </a:endParaRPr>
            </a:p>
          </p:txBody>
        </p:sp>
        <p:sp>
          <p:nvSpPr>
            <p:cNvPr id="18" name="Rectangle 17"/>
            <p:cNvSpPr/>
            <p:nvPr/>
          </p:nvSpPr>
          <p:spPr>
            <a:xfrm>
              <a:off x="21107400" y="2362200"/>
              <a:ext cx="1752600" cy="461665"/>
            </a:xfrm>
            <a:prstGeom prst="rect">
              <a:avLst/>
            </a:prstGeom>
          </p:spPr>
          <p:txBody>
            <a:bodyPr wrap="square">
              <a:spAutoFit/>
            </a:bodyPr>
            <a:lstStyle/>
            <a:p>
              <a:r>
                <a:rPr lang="en-US" sz="2400" b="1" dirty="0">
                  <a:solidFill>
                    <a:srgbClr val="FF0000"/>
                  </a:solidFill>
                </a:rPr>
                <a:t>Harrisburg </a:t>
              </a:r>
              <a:endParaRPr lang="en-US" sz="2400" dirty="0"/>
            </a:p>
          </p:txBody>
        </p:sp>
        <p:sp>
          <p:nvSpPr>
            <p:cNvPr id="20" name="Up Arrow 19"/>
            <p:cNvSpPr/>
            <p:nvPr/>
          </p:nvSpPr>
          <p:spPr>
            <a:xfrm>
              <a:off x="25883089" y="1846781"/>
              <a:ext cx="514350" cy="1500157"/>
            </a:xfrm>
            <a:prstGeom prst="upArrow">
              <a:avLst>
                <a:gd name="adj1" fmla="val 35010"/>
                <a:gd name="adj2" fmla="val 17787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5825939" y="1259461"/>
              <a:ext cx="628650" cy="646331"/>
            </a:xfrm>
            <a:prstGeom prst="rect">
              <a:avLst/>
            </a:prstGeom>
            <a:noFill/>
          </p:spPr>
          <p:txBody>
            <a:bodyPr wrap="square" rtlCol="0">
              <a:spAutoFit/>
            </a:bodyPr>
            <a:lstStyle/>
            <a:p>
              <a:pPr algn="ctr"/>
              <a:r>
                <a:rPr lang="en-US" sz="3600" b="1" dirty="0" smtClean="0"/>
                <a:t>N</a:t>
              </a:r>
              <a:endParaRPr lang="en-US" sz="3600" b="1" dirty="0"/>
            </a:p>
          </p:txBody>
        </p:sp>
      </p:gr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05126" y="1611536"/>
            <a:ext cx="7879652" cy="4713063"/>
          </a:xfrm>
          <a:prstGeom prst="rect">
            <a:avLst/>
          </a:prstGeom>
        </p:spPr>
      </p:pic>
      <p:sp>
        <p:nvSpPr>
          <p:cNvPr id="27" name="Up Arrow 26"/>
          <p:cNvSpPr/>
          <p:nvPr/>
        </p:nvSpPr>
        <p:spPr>
          <a:xfrm rot="5400000">
            <a:off x="24597603" y="1371810"/>
            <a:ext cx="514350" cy="1500157"/>
          </a:xfrm>
          <a:prstGeom prst="upArrow">
            <a:avLst>
              <a:gd name="adj1" fmla="val 35010"/>
              <a:gd name="adj2" fmla="val 1778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5527000" y="1798723"/>
            <a:ext cx="628650" cy="646331"/>
          </a:xfrm>
          <a:prstGeom prst="rect">
            <a:avLst/>
          </a:prstGeom>
          <a:noFill/>
        </p:spPr>
        <p:txBody>
          <a:bodyPr wrap="square" rtlCol="0">
            <a:spAutoFit/>
          </a:bodyPr>
          <a:lstStyle/>
          <a:p>
            <a:pPr algn="ctr"/>
            <a:r>
              <a:rPr lang="en-US" sz="3600" b="1" dirty="0" smtClean="0">
                <a:solidFill>
                  <a:schemeClr val="bg1"/>
                </a:solidFill>
              </a:rPr>
              <a:t>N</a:t>
            </a:r>
            <a:endParaRPr lang="en-US" sz="3600" b="1" dirty="0">
              <a:solidFill>
                <a:schemeClr val="bg1"/>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261" y="1905792"/>
            <a:ext cx="2982858" cy="85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103921" y="1282634"/>
            <a:ext cx="3575537" cy="523220"/>
          </a:xfrm>
          <a:prstGeom prst="rect">
            <a:avLst/>
          </a:prstGeom>
          <a:noFill/>
        </p:spPr>
        <p:txBody>
          <a:bodyPr wrap="square" rtlCol="0">
            <a:spAutoFit/>
          </a:bodyPr>
          <a:lstStyle/>
          <a:p>
            <a:pPr algn="ctr"/>
            <a:r>
              <a:rPr lang="en-US" sz="2800" b="1" dirty="0" smtClean="0">
                <a:latin typeface="Garamond" panose="02020404030301010803" pitchFamily="18" charset="0"/>
              </a:rPr>
              <a:t>General Contractor</a:t>
            </a:r>
            <a:endParaRPr lang="en-US" sz="2800" b="1" dirty="0">
              <a:latin typeface="Garamond" panose="02020404030301010803" pitchFamily="18" charset="0"/>
            </a:endParaRPr>
          </a:p>
        </p:txBody>
      </p:sp>
      <p:sp>
        <p:nvSpPr>
          <p:cNvPr id="34" name="TextBox 33"/>
          <p:cNvSpPr txBox="1"/>
          <p:nvPr/>
        </p:nvSpPr>
        <p:spPr>
          <a:xfrm>
            <a:off x="5103921" y="3310981"/>
            <a:ext cx="3575537" cy="523220"/>
          </a:xfrm>
          <a:prstGeom prst="rect">
            <a:avLst/>
          </a:prstGeom>
          <a:noFill/>
        </p:spPr>
        <p:txBody>
          <a:bodyPr wrap="square" rtlCol="0">
            <a:spAutoFit/>
          </a:bodyPr>
          <a:lstStyle/>
          <a:p>
            <a:pPr algn="ctr"/>
            <a:r>
              <a:rPr lang="en-US" sz="2800" b="1" dirty="0" smtClean="0">
                <a:latin typeface="Garamond" panose="02020404030301010803" pitchFamily="18" charset="0"/>
              </a:rPr>
              <a:t>Architect</a:t>
            </a:r>
            <a:endParaRPr lang="en-US" sz="2800" b="1" dirty="0">
              <a:latin typeface="Garamond" panose="02020404030301010803" pitchFamily="18" charset="0"/>
            </a:endParaRPr>
          </a:p>
        </p:txBody>
      </p:sp>
      <p:pic>
        <p:nvPicPr>
          <p:cNvPr id="35" name="Picture 34" descr="https://encrypted-tbn2.gstatic.com/images?q=tbn:ANd9GcRXAusDw-R9wL6sLhf6KRTgW_RI0h9ODXo4mZ28cmXjaQw3C40M">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5400261" y="3968149"/>
            <a:ext cx="2982858" cy="2443024"/>
          </a:xfrm>
          <a:prstGeom prst="rect">
            <a:avLst/>
          </a:prstGeom>
          <a:noFill/>
          <a:ln>
            <a:noFill/>
          </a:ln>
        </p:spPr>
      </p:pic>
    </p:spTree>
    <p:extLst>
      <p:ext uri="{BB962C8B-B14F-4D97-AF65-F5344CB8AC3E}">
        <p14:creationId xmlns:p14="http://schemas.microsoft.com/office/powerpoint/2010/main" val="265105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04753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b="1" dirty="0" smtClean="0">
                <a:latin typeface="Garamond" panose="02020404030301010803" pitchFamily="18" charset="0"/>
              </a:rPr>
              <a:t>Analysis 4: Technology Integration For Information Management</a:t>
            </a:r>
          </a:p>
          <a:p>
            <a:pPr marL="800100" lvl="1" indent="-342900">
              <a:buFont typeface="Wingdings" panose="05000000000000000000" pitchFamily="2" charset="2"/>
              <a:buChar char="v"/>
            </a:pPr>
            <a:r>
              <a:rPr lang="en-US" sz="2300" dirty="0">
                <a:latin typeface="Garamond" panose="02020404030301010803" pitchFamily="18" charset="0"/>
              </a:rPr>
              <a:t>Preliminary Analysis </a:t>
            </a:r>
          </a:p>
          <a:p>
            <a:pPr marL="800100" lvl="1" indent="-342900">
              <a:buFont typeface="Wingdings" panose="05000000000000000000" pitchFamily="2" charset="2"/>
              <a:buChar char="v"/>
            </a:pPr>
            <a:r>
              <a:rPr lang="en-US" sz="2300" dirty="0" smtClean="0">
                <a:latin typeface="Garamond" panose="02020404030301010803" pitchFamily="18" charset="0"/>
              </a:rPr>
              <a:t>Proposed </a:t>
            </a:r>
            <a:r>
              <a:rPr lang="en-US" sz="2300" dirty="0">
                <a:latin typeface="Garamond" panose="02020404030301010803" pitchFamily="18" charset="0"/>
              </a:rPr>
              <a:t>Strategy</a:t>
            </a:r>
          </a:p>
          <a:p>
            <a:pPr marL="800100" lvl="1" indent="-342900">
              <a:buFont typeface="Wingdings" panose="05000000000000000000" pitchFamily="2" charset="2"/>
              <a:buChar char="v"/>
            </a:pPr>
            <a:r>
              <a:rPr lang="en-US" sz="2300" b="1" dirty="0" smtClean="0">
                <a:latin typeface="Garamond" panose="02020404030301010803" pitchFamily="18" charset="0"/>
              </a:rPr>
              <a:t>Results</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4: Technology Integration For Information Management</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852638" y="2743200"/>
            <a:ext cx="5715000" cy="1569660"/>
          </a:xfrm>
          <a:prstGeom prst="rect">
            <a:avLst/>
          </a:prstGeom>
          <a:noFill/>
        </p:spPr>
        <p:txBody>
          <a:bodyPr wrap="square" rtlCol="0">
            <a:spAutoFit/>
          </a:bodyPr>
          <a:lstStyle/>
          <a:p>
            <a:r>
              <a:rPr lang="en-US" sz="2400" b="1" dirty="0" smtClean="0">
                <a:latin typeface="Garamond" panose="02020404030301010803" pitchFamily="18" charset="0"/>
              </a:rPr>
              <a:t>Pros</a:t>
            </a:r>
          </a:p>
          <a:p>
            <a:pPr marL="342900" indent="-342900">
              <a:buFont typeface="Wingdings" panose="05000000000000000000" pitchFamily="2" charset="2"/>
              <a:buChar char="§"/>
            </a:pPr>
            <a:r>
              <a:rPr lang="en-US" sz="2400" dirty="0" smtClean="0">
                <a:solidFill>
                  <a:srgbClr val="000000"/>
                </a:solidFill>
                <a:latin typeface="Garamond" panose="02020404030301010803" pitchFamily="18" charset="0"/>
                <a:cs typeface="Times New Roman"/>
              </a:rPr>
              <a:t>Improved Communication and Documents Sharing</a:t>
            </a:r>
            <a:endParaRPr lang="en-US" sz="2400" dirty="0" smtClean="0">
              <a:latin typeface="Garamond" panose="02020404030301010803" pitchFamily="18" charset="0"/>
            </a:endParaRPr>
          </a:p>
          <a:p>
            <a:pPr marL="342900" indent="-342900">
              <a:buFont typeface="Wingdings" panose="05000000000000000000" pitchFamily="2" charset="2"/>
              <a:buChar char="§"/>
            </a:pPr>
            <a:r>
              <a:rPr lang="en-US" sz="2400" b="1" dirty="0" smtClean="0">
                <a:solidFill>
                  <a:srgbClr val="000000"/>
                </a:solidFill>
                <a:latin typeface="Garamond" panose="02020404030301010803" pitchFamily="18" charset="0"/>
                <a:ea typeface="Calibri"/>
                <a:cs typeface="Times New Roman"/>
              </a:rPr>
              <a:t>$2,215/Week</a:t>
            </a:r>
            <a:r>
              <a:rPr lang="en-US" sz="2400" b="1" dirty="0" smtClean="0">
                <a:latin typeface="Garamond" panose="02020404030301010803" pitchFamily="18" charset="0"/>
                <a:ea typeface="Calibri"/>
                <a:cs typeface="Times New Roman"/>
              </a:rPr>
              <a:t> </a:t>
            </a:r>
            <a:r>
              <a:rPr lang="en-US" sz="2400" dirty="0" smtClean="0">
                <a:latin typeface="Garamond" panose="02020404030301010803" pitchFamily="18" charset="0"/>
              </a:rPr>
              <a:t>General Conditions Savings</a:t>
            </a:r>
          </a:p>
        </p:txBody>
      </p:sp>
      <p:sp>
        <p:nvSpPr>
          <p:cNvPr id="20" name="TextBox 19"/>
          <p:cNvSpPr txBox="1"/>
          <p:nvPr/>
        </p:nvSpPr>
        <p:spPr>
          <a:xfrm>
            <a:off x="20078700" y="2743200"/>
            <a:ext cx="5562600" cy="1569660"/>
          </a:xfrm>
          <a:prstGeom prst="rect">
            <a:avLst/>
          </a:prstGeom>
          <a:noFill/>
        </p:spPr>
        <p:txBody>
          <a:bodyPr wrap="square" rtlCol="0">
            <a:spAutoFit/>
          </a:bodyPr>
          <a:lstStyle/>
          <a:p>
            <a:r>
              <a:rPr lang="en-US" sz="2400" b="1" dirty="0" smtClean="0">
                <a:latin typeface="Garamond" panose="02020404030301010803" pitchFamily="18" charset="0"/>
              </a:rPr>
              <a:t>Recommendation</a:t>
            </a:r>
          </a:p>
          <a:p>
            <a:r>
              <a:rPr lang="en-US" sz="2400" dirty="0" smtClean="0">
                <a:latin typeface="Garamond" panose="02020404030301010803" pitchFamily="18" charset="0"/>
              </a:rPr>
              <a:t>Due to the cost savings of </a:t>
            </a:r>
            <a:r>
              <a:rPr lang="en-US" sz="2400" b="1" dirty="0" smtClean="0">
                <a:latin typeface="Garamond" panose="02020404030301010803" pitchFamily="18" charset="0"/>
              </a:rPr>
              <a:t>$</a:t>
            </a:r>
            <a:r>
              <a:rPr lang="en-US" sz="2400" b="1" dirty="0" smtClean="0">
                <a:latin typeface="Garamond" panose="02020404030301010803" pitchFamily="18" charset="0"/>
                <a:cs typeface="Times New Roman"/>
              </a:rPr>
              <a:t>141</a:t>
            </a:r>
            <a:r>
              <a:rPr lang="en-US" sz="2400" b="1" dirty="0" smtClean="0">
                <a:latin typeface="Garamond" panose="02020404030301010803" pitchFamily="18" charset="0"/>
                <a:ea typeface="Calibri"/>
                <a:cs typeface="Times New Roman"/>
              </a:rPr>
              <a:t>,760 </a:t>
            </a:r>
            <a:r>
              <a:rPr lang="en-US" sz="2400" dirty="0" smtClean="0">
                <a:latin typeface="Garamond" panose="02020404030301010803" pitchFamily="18" charset="0"/>
                <a:ea typeface="Calibri"/>
                <a:cs typeface="Times New Roman"/>
              </a:rPr>
              <a:t>over the entire project duration</a:t>
            </a:r>
            <a:r>
              <a:rPr lang="en-US" sz="2400" dirty="0" smtClean="0">
                <a:latin typeface="Garamond" panose="02020404030301010803" pitchFamily="18" charset="0"/>
              </a:rPr>
              <a:t>, the implementation of the solution is recommended.</a:t>
            </a:r>
            <a:endParaRPr lang="en-US" sz="2400" dirty="0">
              <a:latin typeface="Garamond" panose="02020404030301010803" pitchFamily="18" charset="0"/>
            </a:endParaRPr>
          </a:p>
        </p:txBody>
      </p:sp>
      <p:sp>
        <p:nvSpPr>
          <p:cNvPr id="21" name="Half Frame 20"/>
          <p:cNvSpPr/>
          <p:nvPr/>
        </p:nvSpPr>
        <p:spPr>
          <a:xfrm rot="8575535" flipH="1">
            <a:off x="21668586" y="4882872"/>
            <a:ext cx="2382828" cy="739530"/>
          </a:xfrm>
          <a:prstGeom prst="halfFrame">
            <a:avLst>
              <a:gd name="adj1" fmla="val 26539"/>
              <a:gd name="adj2" fmla="val 2992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7653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398570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b="1"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TextBox 14"/>
          <p:cNvSpPr txBox="1"/>
          <p:nvPr/>
        </p:nvSpPr>
        <p:spPr>
          <a:xfrm>
            <a:off x="4577862" y="302566"/>
            <a:ext cx="4566138" cy="461665"/>
          </a:xfrm>
          <a:prstGeom prst="rect">
            <a:avLst/>
          </a:prstGeom>
          <a:noFill/>
        </p:spPr>
        <p:txBody>
          <a:bodyPr wrap="square" rtlCol="0">
            <a:spAutoFit/>
          </a:bodyPr>
          <a:lstStyle/>
          <a:p>
            <a:pPr algn="ctr"/>
            <a:r>
              <a:rPr lang="en-US" sz="2400" dirty="0" smtClean="0">
                <a:latin typeface="Garamond" panose="02020404030301010803" pitchFamily="18" charset="0"/>
              </a:rPr>
              <a:t>Conclusion &amp; Recommendations</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144000" y="1219200"/>
            <a:ext cx="4572000" cy="1015663"/>
          </a:xfrm>
          <a:prstGeom prst="rect">
            <a:avLst/>
          </a:prstGeom>
          <a:noFill/>
        </p:spPr>
        <p:txBody>
          <a:bodyPr wrap="square" rtlCol="0">
            <a:spAutoFit/>
          </a:bodyPr>
          <a:lstStyle/>
          <a:p>
            <a:r>
              <a:rPr lang="en-US" sz="2000" b="1" dirty="0" smtClean="0">
                <a:latin typeface="Garamond" panose="02020404030301010803" pitchFamily="18" charset="0"/>
              </a:rPr>
              <a:t>Analysis1: Green Roof System:</a:t>
            </a:r>
          </a:p>
          <a:p>
            <a:pPr marL="342900" indent="-342900">
              <a:buFont typeface="Wingdings" panose="05000000000000000000" pitchFamily="2" charset="2"/>
              <a:buChar char="§"/>
            </a:pPr>
            <a:r>
              <a:rPr lang="en-US" sz="2000" dirty="0" smtClean="0">
                <a:latin typeface="Garamond" panose="02020404030301010803" pitchFamily="18" charset="0"/>
              </a:rPr>
              <a:t>High Initial Cost, $</a:t>
            </a:r>
            <a:r>
              <a:rPr lang="en-US" sz="2000" dirty="0">
                <a:solidFill>
                  <a:srgbClr val="000000"/>
                </a:solidFill>
                <a:latin typeface="Garamond" panose="02020404030301010803" pitchFamily="18" charset="0"/>
                <a:ea typeface="Calibri"/>
                <a:cs typeface="Times New Roman"/>
              </a:rPr>
              <a:t>181,120</a:t>
            </a:r>
            <a:endParaRPr lang="en-US" sz="2000" dirty="0">
              <a:latin typeface="Garamond" panose="02020404030301010803" pitchFamily="18" charset="0"/>
              <a:ea typeface="Calibri"/>
              <a:cs typeface="Times New Roman"/>
            </a:endParaRPr>
          </a:p>
          <a:p>
            <a:pPr marL="342900" indent="-342900">
              <a:buFont typeface="Wingdings" panose="05000000000000000000" pitchFamily="2" charset="2"/>
              <a:buChar char="§"/>
            </a:pPr>
            <a:r>
              <a:rPr lang="en-US" sz="2000" dirty="0" smtClean="0">
                <a:latin typeface="Garamond" panose="02020404030301010803" pitchFamily="18" charset="0"/>
              </a:rPr>
              <a:t>4 Days </a:t>
            </a:r>
            <a:r>
              <a:rPr lang="en-US" sz="2000" dirty="0">
                <a:latin typeface="Garamond" panose="02020404030301010803" pitchFamily="18" charset="0"/>
              </a:rPr>
              <a:t>I</a:t>
            </a:r>
            <a:r>
              <a:rPr lang="en-US" sz="2000" dirty="0" smtClean="0">
                <a:latin typeface="Garamond" panose="02020404030301010803" pitchFamily="18" charset="0"/>
              </a:rPr>
              <a:t>nstallation </a:t>
            </a:r>
            <a:r>
              <a:rPr lang="en-US" sz="2000" dirty="0">
                <a:latin typeface="Garamond" panose="02020404030301010803" pitchFamily="18" charset="0"/>
              </a:rPr>
              <a:t>P</a:t>
            </a:r>
            <a:r>
              <a:rPr lang="en-US" sz="2000" dirty="0" smtClean="0">
                <a:latin typeface="Garamond" panose="02020404030301010803" pitchFamily="18" charset="0"/>
              </a:rPr>
              <a:t>rocess</a:t>
            </a:r>
            <a:endParaRPr lang="en-US" sz="2000" dirty="0">
              <a:latin typeface="Garamond" panose="02020404030301010803" pitchFamily="18" charset="0"/>
            </a:endParaRPr>
          </a:p>
        </p:txBody>
      </p:sp>
      <p:sp>
        <p:nvSpPr>
          <p:cNvPr id="18" name="TextBox 17"/>
          <p:cNvSpPr txBox="1"/>
          <p:nvPr/>
        </p:nvSpPr>
        <p:spPr>
          <a:xfrm>
            <a:off x="9155724" y="3429000"/>
            <a:ext cx="4566138" cy="1323439"/>
          </a:xfrm>
          <a:prstGeom prst="rect">
            <a:avLst/>
          </a:prstGeom>
          <a:noFill/>
        </p:spPr>
        <p:txBody>
          <a:bodyPr wrap="square" rtlCol="0">
            <a:spAutoFit/>
          </a:bodyPr>
          <a:lstStyle/>
          <a:p>
            <a:r>
              <a:rPr lang="en-US" sz="2000" b="1" dirty="0" smtClean="0">
                <a:latin typeface="Garamond" panose="02020404030301010803" pitchFamily="18" charset="0"/>
              </a:rPr>
              <a:t>Recommendation</a:t>
            </a:r>
          </a:p>
          <a:p>
            <a:r>
              <a:rPr lang="en-US" sz="2000" dirty="0" smtClean="0">
                <a:latin typeface="Garamond" panose="02020404030301010803" pitchFamily="18" charset="0"/>
              </a:rPr>
              <a:t>Due to the initial high cost and low ROI, implementing this solution is not recommended.  </a:t>
            </a:r>
            <a:endParaRPr lang="en-US" sz="2000" dirty="0">
              <a:latin typeface="Garamond" panose="02020404030301010803" pitchFamily="18" charset="0"/>
            </a:endParaRPr>
          </a:p>
        </p:txBody>
      </p:sp>
      <p:sp>
        <p:nvSpPr>
          <p:cNvPr id="19" name="Multiply 18"/>
          <p:cNvSpPr/>
          <p:nvPr/>
        </p:nvSpPr>
        <p:spPr>
          <a:xfrm>
            <a:off x="10896600" y="5257800"/>
            <a:ext cx="1066800" cy="9412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721862" y="1219200"/>
            <a:ext cx="4566138" cy="1631216"/>
          </a:xfrm>
          <a:prstGeom prst="rect">
            <a:avLst/>
          </a:prstGeom>
          <a:noFill/>
        </p:spPr>
        <p:txBody>
          <a:bodyPr wrap="square" rtlCol="0">
            <a:spAutoFit/>
          </a:bodyPr>
          <a:lstStyle/>
          <a:p>
            <a:r>
              <a:rPr lang="en-US" sz="2000" b="1" dirty="0" smtClean="0">
                <a:latin typeface="Garamond" panose="02020404030301010803" pitchFamily="18" charset="0"/>
              </a:rPr>
              <a:t>Analysis2: MEP Systems Prefabrication</a:t>
            </a:r>
          </a:p>
          <a:p>
            <a:pPr marL="342900" indent="-342900">
              <a:buFont typeface="Wingdings" panose="05000000000000000000" pitchFamily="2" charset="2"/>
              <a:buChar char="§"/>
            </a:pPr>
            <a:r>
              <a:rPr lang="en-US" sz="2000" dirty="0" smtClean="0">
                <a:latin typeface="Garamond" panose="02020404030301010803" pitchFamily="18" charset="0"/>
              </a:rPr>
              <a:t>Less Site Congestion</a:t>
            </a:r>
            <a:endParaRPr lang="en-US" sz="2000" dirty="0">
              <a:latin typeface="Garamond" panose="02020404030301010803" pitchFamily="18" charset="0"/>
              <a:ea typeface="Calibri"/>
              <a:cs typeface="Times New Roman"/>
            </a:endParaRPr>
          </a:p>
          <a:p>
            <a:pPr marL="342900" indent="-342900">
              <a:buFont typeface="Wingdings" panose="05000000000000000000" pitchFamily="2" charset="2"/>
              <a:buChar char="§"/>
            </a:pPr>
            <a:r>
              <a:rPr lang="en-US" sz="2000" dirty="0" smtClean="0">
                <a:latin typeface="Garamond" panose="02020404030301010803" pitchFamily="18" charset="0"/>
              </a:rPr>
              <a:t>Schedule Reduced by </a:t>
            </a:r>
            <a:r>
              <a:rPr lang="en-US" sz="2000" b="1" dirty="0" smtClean="0">
                <a:latin typeface="Garamond" panose="02020404030301010803" pitchFamily="18" charset="0"/>
              </a:rPr>
              <a:t>41 Days </a:t>
            </a:r>
          </a:p>
          <a:p>
            <a:pPr marL="342900" indent="-342900">
              <a:buFont typeface="Wingdings" panose="05000000000000000000" pitchFamily="2" charset="2"/>
              <a:buChar char="§"/>
            </a:pPr>
            <a:r>
              <a:rPr lang="en-US" sz="2000" b="1" dirty="0" smtClean="0">
                <a:solidFill>
                  <a:srgbClr val="000000"/>
                </a:solidFill>
                <a:latin typeface="Garamond" panose="02020404030301010803" pitchFamily="18" charset="0"/>
                <a:ea typeface="Calibri"/>
                <a:cs typeface="Times New Roman"/>
              </a:rPr>
              <a:t>$328,837.32</a:t>
            </a:r>
            <a:r>
              <a:rPr lang="en-US" sz="2000" b="1" dirty="0" smtClean="0">
                <a:latin typeface="Garamond" panose="02020404030301010803" pitchFamily="18" charset="0"/>
                <a:ea typeface="Calibri"/>
                <a:cs typeface="Times New Roman"/>
              </a:rPr>
              <a:t> </a:t>
            </a:r>
            <a:r>
              <a:rPr lang="en-US" sz="2000" dirty="0" smtClean="0">
                <a:latin typeface="Garamond" panose="02020404030301010803" pitchFamily="18" charset="0"/>
              </a:rPr>
              <a:t>Labor Cost Savings</a:t>
            </a:r>
          </a:p>
          <a:p>
            <a:pPr marL="342900" indent="-342900">
              <a:buFont typeface="Wingdings" panose="05000000000000000000" pitchFamily="2" charset="2"/>
              <a:buChar char="§"/>
            </a:pPr>
            <a:r>
              <a:rPr lang="en-US" sz="2000" b="1" dirty="0" smtClean="0">
                <a:solidFill>
                  <a:srgbClr val="000000"/>
                </a:solidFill>
                <a:latin typeface="Garamond" panose="02020404030301010803" pitchFamily="18" charset="0"/>
                <a:ea typeface="Calibri"/>
                <a:cs typeface="Times New Roman"/>
              </a:rPr>
              <a:t>$130,238.14</a:t>
            </a:r>
            <a:r>
              <a:rPr lang="en-US" sz="2000" b="1" dirty="0" smtClean="0">
                <a:latin typeface="Garamond" panose="02020404030301010803" pitchFamily="18" charset="0"/>
                <a:ea typeface="Calibri"/>
                <a:cs typeface="Times New Roman"/>
              </a:rPr>
              <a:t> </a:t>
            </a:r>
            <a:r>
              <a:rPr lang="en-US" sz="2000" dirty="0" smtClean="0">
                <a:latin typeface="Garamond" panose="02020404030301010803" pitchFamily="18" charset="0"/>
              </a:rPr>
              <a:t>General Conditions Savings</a:t>
            </a:r>
          </a:p>
        </p:txBody>
      </p:sp>
      <p:sp>
        <p:nvSpPr>
          <p:cNvPr id="21" name="TextBox 20"/>
          <p:cNvSpPr txBox="1"/>
          <p:nvPr/>
        </p:nvSpPr>
        <p:spPr>
          <a:xfrm>
            <a:off x="13710138" y="3429000"/>
            <a:ext cx="4607170" cy="1631216"/>
          </a:xfrm>
          <a:prstGeom prst="rect">
            <a:avLst/>
          </a:prstGeom>
          <a:noFill/>
        </p:spPr>
        <p:txBody>
          <a:bodyPr wrap="square" rtlCol="0">
            <a:spAutoFit/>
          </a:bodyPr>
          <a:lstStyle/>
          <a:p>
            <a:r>
              <a:rPr lang="en-US" sz="2000" b="1" dirty="0" smtClean="0">
                <a:latin typeface="Garamond" panose="02020404030301010803" pitchFamily="18" charset="0"/>
              </a:rPr>
              <a:t>Recommendation</a:t>
            </a:r>
          </a:p>
          <a:p>
            <a:r>
              <a:rPr lang="en-US" sz="2000" dirty="0" smtClean="0">
                <a:latin typeface="Garamond" panose="02020404030301010803" pitchFamily="18" charset="0"/>
              </a:rPr>
              <a:t>Due to the cost savings of </a:t>
            </a:r>
            <a:r>
              <a:rPr lang="en-US" sz="2000" b="1" dirty="0" smtClean="0">
                <a:latin typeface="Garamond" panose="02020404030301010803" pitchFamily="18" charset="0"/>
              </a:rPr>
              <a:t>$459075.46 </a:t>
            </a:r>
            <a:r>
              <a:rPr lang="en-US" sz="2000" dirty="0" smtClean="0">
                <a:latin typeface="Garamond" panose="02020404030301010803" pitchFamily="18" charset="0"/>
              </a:rPr>
              <a:t>and </a:t>
            </a:r>
            <a:r>
              <a:rPr lang="en-US" sz="2000" b="1" dirty="0" smtClean="0">
                <a:latin typeface="Garamond" panose="02020404030301010803" pitchFamily="18" charset="0"/>
              </a:rPr>
              <a:t>41 Days </a:t>
            </a:r>
            <a:r>
              <a:rPr lang="en-US" sz="2000" dirty="0" smtClean="0">
                <a:latin typeface="Garamond" panose="02020404030301010803" pitchFamily="18" charset="0"/>
              </a:rPr>
              <a:t>schedule Reduction, the implementation of the solution is recommended.</a:t>
            </a:r>
            <a:endParaRPr lang="en-US" sz="2000" dirty="0">
              <a:latin typeface="Garamond" panose="02020404030301010803" pitchFamily="18" charset="0"/>
            </a:endParaRPr>
          </a:p>
        </p:txBody>
      </p:sp>
      <p:sp>
        <p:nvSpPr>
          <p:cNvPr id="22" name="Half Frame 21"/>
          <p:cNvSpPr/>
          <p:nvPr/>
        </p:nvSpPr>
        <p:spPr>
          <a:xfrm rot="8575535" flipH="1">
            <a:off x="15505349" y="5427150"/>
            <a:ext cx="1191414" cy="369765"/>
          </a:xfrm>
          <a:prstGeom prst="halfFrame">
            <a:avLst>
              <a:gd name="adj1" fmla="val 26539"/>
              <a:gd name="adj2" fmla="val 2992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18288000" y="1219200"/>
            <a:ext cx="4572000" cy="1323439"/>
          </a:xfrm>
          <a:prstGeom prst="rect">
            <a:avLst/>
          </a:prstGeom>
          <a:noFill/>
        </p:spPr>
        <p:txBody>
          <a:bodyPr wrap="square" rtlCol="0">
            <a:spAutoFit/>
          </a:bodyPr>
          <a:lstStyle/>
          <a:p>
            <a:r>
              <a:rPr lang="en-US" sz="2000" b="1" dirty="0" smtClean="0">
                <a:latin typeface="Garamond" panose="02020404030301010803" pitchFamily="18" charset="0"/>
              </a:rPr>
              <a:t>Analysis3: Structural Steel Sequencing</a:t>
            </a:r>
          </a:p>
          <a:p>
            <a:pPr marL="342900" indent="-342900">
              <a:buFont typeface="Wingdings" panose="05000000000000000000" pitchFamily="2" charset="2"/>
              <a:buChar char="§"/>
            </a:pPr>
            <a:r>
              <a:rPr lang="en-US" sz="2000" dirty="0" smtClean="0">
                <a:latin typeface="Garamond" panose="02020404030301010803" pitchFamily="18" charset="0"/>
              </a:rPr>
              <a:t>Schedule Reduced by </a:t>
            </a:r>
            <a:r>
              <a:rPr lang="en-US" sz="2000" b="1" dirty="0" smtClean="0">
                <a:latin typeface="Garamond" panose="02020404030301010803" pitchFamily="18" charset="0"/>
              </a:rPr>
              <a:t>8 Days </a:t>
            </a:r>
          </a:p>
          <a:p>
            <a:pPr marL="342900" indent="-342900">
              <a:buFont typeface="Wingdings" panose="05000000000000000000" pitchFamily="2" charset="2"/>
              <a:buChar char="§"/>
            </a:pPr>
            <a:r>
              <a:rPr lang="en-US" sz="2000" b="1" dirty="0" smtClean="0">
                <a:solidFill>
                  <a:srgbClr val="000000"/>
                </a:solidFill>
                <a:latin typeface="Garamond" panose="02020404030301010803" pitchFamily="18" charset="0"/>
                <a:ea typeface="Calibri"/>
                <a:cs typeface="Times New Roman"/>
              </a:rPr>
              <a:t>$</a:t>
            </a:r>
            <a:r>
              <a:rPr lang="en-US" sz="2000" b="1" dirty="0" smtClean="0">
                <a:latin typeface="Garamond" panose="02020404030301010803" pitchFamily="18" charset="0"/>
                <a:ea typeface="Calibri"/>
                <a:cs typeface="Times New Roman"/>
              </a:rPr>
              <a:t>5,031.2 </a:t>
            </a:r>
            <a:r>
              <a:rPr lang="en-US" sz="2000" dirty="0" smtClean="0">
                <a:latin typeface="Garamond" panose="02020404030301010803" pitchFamily="18" charset="0"/>
              </a:rPr>
              <a:t>Labor Cost Savings</a:t>
            </a:r>
          </a:p>
          <a:p>
            <a:pPr marL="342900" indent="-342900">
              <a:buFont typeface="Wingdings" panose="05000000000000000000" pitchFamily="2" charset="2"/>
              <a:buChar char="§"/>
            </a:pPr>
            <a:r>
              <a:rPr lang="en-US" sz="2000" b="1" dirty="0" smtClean="0">
                <a:solidFill>
                  <a:srgbClr val="000000"/>
                </a:solidFill>
                <a:latin typeface="Garamond" panose="02020404030301010803" pitchFamily="18" charset="0"/>
                <a:ea typeface="Calibri"/>
                <a:cs typeface="Times New Roman"/>
              </a:rPr>
              <a:t>$25,412.32</a:t>
            </a:r>
            <a:r>
              <a:rPr lang="en-US" sz="2000" b="1" dirty="0" smtClean="0">
                <a:latin typeface="Garamond" panose="02020404030301010803" pitchFamily="18" charset="0"/>
                <a:ea typeface="Calibri"/>
                <a:cs typeface="Times New Roman"/>
              </a:rPr>
              <a:t> </a:t>
            </a:r>
            <a:r>
              <a:rPr lang="en-US" sz="2000" dirty="0" smtClean="0">
                <a:latin typeface="Garamond" panose="02020404030301010803" pitchFamily="18" charset="0"/>
              </a:rPr>
              <a:t>General Conditions Savings</a:t>
            </a:r>
          </a:p>
        </p:txBody>
      </p:sp>
      <p:sp>
        <p:nvSpPr>
          <p:cNvPr id="24" name="TextBox 23"/>
          <p:cNvSpPr txBox="1"/>
          <p:nvPr/>
        </p:nvSpPr>
        <p:spPr>
          <a:xfrm>
            <a:off x="18288000" y="3429000"/>
            <a:ext cx="4572000" cy="1631216"/>
          </a:xfrm>
          <a:prstGeom prst="rect">
            <a:avLst/>
          </a:prstGeom>
          <a:noFill/>
        </p:spPr>
        <p:txBody>
          <a:bodyPr wrap="square" rtlCol="0">
            <a:spAutoFit/>
          </a:bodyPr>
          <a:lstStyle/>
          <a:p>
            <a:r>
              <a:rPr lang="en-US" sz="2000" b="1" dirty="0" smtClean="0">
                <a:latin typeface="Garamond" panose="02020404030301010803" pitchFamily="18" charset="0"/>
              </a:rPr>
              <a:t>Recommendation</a:t>
            </a:r>
          </a:p>
          <a:p>
            <a:r>
              <a:rPr lang="en-US" sz="2000" dirty="0" smtClean="0">
                <a:latin typeface="Garamond" panose="02020404030301010803" pitchFamily="18" charset="0"/>
              </a:rPr>
              <a:t>Due to the cost savings of </a:t>
            </a:r>
            <a:r>
              <a:rPr lang="en-US" sz="2000" b="1" dirty="0" smtClean="0">
                <a:latin typeface="Garamond" panose="02020404030301010803" pitchFamily="18" charset="0"/>
              </a:rPr>
              <a:t>$</a:t>
            </a:r>
            <a:r>
              <a:rPr lang="en-US" sz="2000" b="1" dirty="0" smtClean="0">
                <a:latin typeface="Garamond" panose="02020404030301010803" pitchFamily="18" charset="0"/>
                <a:ea typeface="Calibri"/>
                <a:cs typeface="Times New Roman"/>
              </a:rPr>
              <a:t>30,527.52</a:t>
            </a:r>
            <a:endParaRPr lang="en-US" sz="2000" b="1" dirty="0">
              <a:latin typeface="Garamond" panose="02020404030301010803" pitchFamily="18" charset="0"/>
              <a:ea typeface="Calibri"/>
              <a:cs typeface="Times New Roman"/>
            </a:endParaRPr>
          </a:p>
          <a:p>
            <a:r>
              <a:rPr lang="en-US" sz="2000" b="1" dirty="0" smtClean="0">
                <a:latin typeface="Garamond" panose="02020404030301010803" pitchFamily="18" charset="0"/>
              </a:rPr>
              <a:t> </a:t>
            </a:r>
            <a:r>
              <a:rPr lang="en-US" sz="2000" dirty="0" smtClean="0">
                <a:latin typeface="Garamond" panose="02020404030301010803" pitchFamily="18" charset="0"/>
              </a:rPr>
              <a:t>and </a:t>
            </a:r>
            <a:r>
              <a:rPr lang="en-US" sz="2000" b="1" dirty="0" smtClean="0">
                <a:latin typeface="Garamond" panose="02020404030301010803" pitchFamily="18" charset="0"/>
              </a:rPr>
              <a:t>8 Days </a:t>
            </a:r>
            <a:r>
              <a:rPr lang="en-US" sz="2000" dirty="0" smtClean="0">
                <a:latin typeface="Garamond" panose="02020404030301010803" pitchFamily="18" charset="0"/>
              </a:rPr>
              <a:t>schedule Reduction, the implementation of the solution is recommended.</a:t>
            </a:r>
            <a:endParaRPr lang="en-US" sz="2000" dirty="0">
              <a:latin typeface="Garamond" panose="02020404030301010803" pitchFamily="18" charset="0"/>
            </a:endParaRPr>
          </a:p>
        </p:txBody>
      </p:sp>
      <p:sp>
        <p:nvSpPr>
          <p:cNvPr id="26" name="TextBox 25"/>
          <p:cNvSpPr txBox="1"/>
          <p:nvPr/>
        </p:nvSpPr>
        <p:spPr>
          <a:xfrm>
            <a:off x="22859999" y="1219200"/>
            <a:ext cx="4560277" cy="1938992"/>
          </a:xfrm>
          <a:prstGeom prst="rect">
            <a:avLst/>
          </a:prstGeom>
          <a:noFill/>
        </p:spPr>
        <p:txBody>
          <a:bodyPr wrap="square" rtlCol="0">
            <a:spAutoFit/>
          </a:bodyPr>
          <a:lstStyle/>
          <a:p>
            <a:r>
              <a:rPr lang="en-US" sz="2000" b="1" dirty="0" smtClean="0">
                <a:latin typeface="Garamond" panose="02020404030301010803" pitchFamily="18" charset="0"/>
              </a:rPr>
              <a:t>Analysis4: </a:t>
            </a:r>
            <a:r>
              <a:rPr lang="en-US" sz="2000" b="1" dirty="0">
                <a:latin typeface="Garamond" panose="02020404030301010803" pitchFamily="18" charset="0"/>
              </a:rPr>
              <a:t>Technology Integration for Information </a:t>
            </a:r>
            <a:r>
              <a:rPr lang="en-US" sz="2000" b="1" dirty="0" smtClean="0">
                <a:latin typeface="Garamond" panose="02020404030301010803" pitchFamily="18" charset="0"/>
              </a:rPr>
              <a:t>Management:</a:t>
            </a:r>
          </a:p>
          <a:p>
            <a:pPr marL="342900" indent="-342900">
              <a:buFont typeface="Wingdings" panose="05000000000000000000" pitchFamily="2" charset="2"/>
              <a:buChar char="§"/>
            </a:pPr>
            <a:r>
              <a:rPr lang="en-US" sz="2000" dirty="0" smtClean="0">
                <a:solidFill>
                  <a:srgbClr val="000000"/>
                </a:solidFill>
                <a:latin typeface="Garamond" panose="02020404030301010803" pitchFamily="18" charset="0"/>
                <a:cs typeface="Times New Roman"/>
              </a:rPr>
              <a:t>Improved Communication and Documents Sharing</a:t>
            </a:r>
            <a:endParaRPr lang="en-US" sz="2000" dirty="0" smtClean="0">
              <a:latin typeface="Garamond" panose="02020404030301010803" pitchFamily="18" charset="0"/>
            </a:endParaRPr>
          </a:p>
          <a:p>
            <a:pPr marL="342900" indent="-342900">
              <a:buFont typeface="Wingdings" panose="05000000000000000000" pitchFamily="2" charset="2"/>
              <a:buChar char="§"/>
            </a:pPr>
            <a:r>
              <a:rPr lang="en-US" sz="2000" b="1" dirty="0" smtClean="0">
                <a:solidFill>
                  <a:srgbClr val="000000"/>
                </a:solidFill>
                <a:latin typeface="Garamond" panose="02020404030301010803" pitchFamily="18" charset="0"/>
                <a:ea typeface="Calibri"/>
                <a:cs typeface="Times New Roman"/>
              </a:rPr>
              <a:t>$2,215/Week</a:t>
            </a:r>
            <a:r>
              <a:rPr lang="en-US" sz="2000" b="1" dirty="0" smtClean="0">
                <a:latin typeface="Garamond" panose="02020404030301010803" pitchFamily="18" charset="0"/>
                <a:ea typeface="Calibri"/>
                <a:cs typeface="Times New Roman"/>
              </a:rPr>
              <a:t> </a:t>
            </a:r>
            <a:r>
              <a:rPr lang="en-US" sz="2000" dirty="0" smtClean="0">
                <a:latin typeface="Garamond" panose="02020404030301010803" pitchFamily="18" charset="0"/>
              </a:rPr>
              <a:t>General Conditions Savings</a:t>
            </a:r>
          </a:p>
        </p:txBody>
      </p:sp>
      <p:sp>
        <p:nvSpPr>
          <p:cNvPr id="27" name="TextBox 26"/>
          <p:cNvSpPr txBox="1"/>
          <p:nvPr/>
        </p:nvSpPr>
        <p:spPr>
          <a:xfrm>
            <a:off x="22860000" y="3497472"/>
            <a:ext cx="4560276" cy="1631216"/>
          </a:xfrm>
          <a:prstGeom prst="rect">
            <a:avLst/>
          </a:prstGeom>
          <a:noFill/>
        </p:spPr>
        <p:txBody>
          <a:bodyPr wrap="square" rtlCol="0">
            <a:spAutoFit/>
          </a:bodyPr>
          <a:lstStyle/>
          <a:p>
            <a:r>
              <a:rPr lang="en-US" sz="2000" b="1" dirty="0" smtClean="0">
                <a:latin typeface="Garamond" panose="02020404030301010803" pitchFamily="18" charset="0"/>
              </a:rPr>
              <a:t>Recommendation</a:t>
            </a:r>
          </a:p>
          <a:p>
            <a:r>
              <a:rPr lang="en-US" sz="2000" dirty="0" smtClean="0">
                <a:latin typeface="Garamond" panose="02020404030301010803" pitchFamily="18" charset="0"/>
              </a:rPr>
              <a:t>Due to the cost savings of </a:t>
            </a:r>
            <a:r>
              <a:rPr lang="en-US" sz="2000" b="1" dirty="0" smtClean="0">
                <a:latin typeface="Garamond" panose="02020404030301010803" pitchFamily="18" charset="0"/>
              </a:rPr>
              <a:t>$</a:t>
            </a:r>
            <a:r>
              <a:rPr lang="en-US" sz="2000" b="1" dirty="0" smtClean="0">
                <a:latin typeface="Garamond" panose="02020404030301010803" pitchFamily="18" charset="0"/>
                <a:cs typeface="Times New Roman"/>
              </a:rPr>
              <a:t>141</a:t>
            </a:r>
            <a:r>
              <a:rPr lang="en-US" sz="2000" b="1" dirty="0" smtClean="0">
                <a:latin typeface="Garamond" panose="02020404030301010803" pitchFamily="18" charset="0"/>
                <a:ea typeface="Calibri"/>
                <a:cs typeface="Times New Roman"/>
              </a:rPr>
              <a:t>,760 </a:t>
            </a:r>
            <a:r>
              <a:rPr lang="en-US" sz="2000" dirty="0" smtClean="0">
                <a:latin typeface="Garamond" panose="02020404030301010803" pitchFamily="18" charset="0"/>
                <a:ea typeface="Calibri"/>
                <a:cs typeface="Times New Roman"/>
              </a:rPr>
              <a:t>over the entire project duration</a:t>
            </a:r>
            <a:r>
              <a:rPr lang="en-US" sz="2000" dirty="0" smtClean="0">
                <a:latin typeface="Garamond" panose="02020404030301010803" pitchFamily="18" charset="0"/>
              </a:rPr>
              <a:t>, the implementation of the solution is recommended.</a:t>
            </a:r>
            <a:endParaRPr lang="en-US" sz="2000" dirty="0">
              <a:latin typeface="Garamond" panose="02020404030301010803" pitchFamily="18" charset="0"/>
            </a:endParaRPr>
          </a:p>
        </p:txBody>
      </p:sp>
      <p:sp>
        <p:nvSpPr>
          <p:cNvPr id="29" name="Half Frame 28"/>
          <p:cNvSpPr/>
          <p:nvPr/>
        </p:nvSpPr>
        <p:spPr>
          <a:xfrm rot="8575535" flipH="1">
            <a:off x="20077349" y="5427150"/>
            <a:ext cx="1191414" cy="369765"/>
          </a:xfrm>
          <a:prstGeom prst="halfFrame">
            <a:avLst>
              <a:gd name="adj1" fmla="val 26539"/>
              <a:gd name="adj2" fmla="val 2992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p:cNvSpPr/>
          <p:nvPr/>
        </p:nvSpPr>
        <p:spPr>
          <a:xfrm rot="8575535" flipH="1">
            <a:off x="24679836" y="5427150"/>
            <a:ext cx="1191414" cy="369765"/>
          </a:xfrm>
          <a:prstGeom prst="halfFrame">
            <a:avLst>
              <a:gd name="adj1" fmla="val 26539"/>
              <a:gd name="adj2" fmla="val 2992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6722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398570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b="1" dirty="0" smtClean="0">
                <a:latin typeface="Garamond" panose="02020404030301010803" pitchFamily="18" charset="0"/>
              </a:rPr>
              <a:t>Acknowledgment </a:t>
            </a:r>
          </a:p>
          <a:p>
            <a:r>
              <a:rPr lang="en-US" sz="2300" dirty="0" smtClean="0">
                <a:latin typeface="Garamond" panose="02020404030301010803" pitchFamily="18" charset="0"/>
              </a:rPr>
              <a:t>Questions</a:t>
            </a:r>
          </a:p>
        </p:txBody>
      </p:sp>
      <p:sp>
        <p:nvSpPr>
          <p:cNvPr id="17" name="TextBox 16"/>
          <p:cNvSpPr txBox="1"/>
          <p:nvPr/>
        </p:nvSpPr>
        <p:spPr>
          <a:xfrm>
            <a:off x="4571999" y="302567"/>
            <a:ext cx="4566138" cy="461665"/>
          </a:xfrm>
          <a:prstGeom prst="rect">
            <a:avLst/>
          </a:prstGeom>
          <a:noFill/>
        </p:spPr>
        <p:txBody>
          <a:bodyPr wrap="square" rtlCol="0">
            <a:spAutoFit/>
          </a:bodyPr>
          <a:lstStyle/>
          <a:p>
            <a:pPr algn="ctr"/>
            <a:r>
              <a:rPr lang="en-US" sz="2400" dirty="0" smtClean="0">
                <a:latin typeface="Garamond" panose="02020404030301010803" pitchFamily="18" charset="0"/>
              </a:rPr>
              <a:t>Acknowledgment </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166838" y="1600200"/>
            <a:ext cx="7086600" cy="4832092"/>
          </a:xfrm>
          <a:prstGeom prst="rect">
            <a:avLst/>
          </a:prstGeom>
          <a:noFill/>
        </p:spPr>
        <p:txBody>
          <a:bodyPr wrap="square" rtlCol="0">
            <a:spAutoFit/>
          </a:bodyPr>
          <a:lstStyle/>
          <a:p>
            <a:pPr algn="ctr"/>
            <a:r>
              <a:rPr lang="en-US" sz="4400" b="1" dirty="0" smtClean="0">
                <a:latin typeface="Garamond" panose="02020404030301010803" pitchFamily="18" charset="0"/>
              </a:rPr>
              <a:t>Special Thanks </a:t>
            </a:r>
          </a:p>
          <a:p>
            <a:pPr algn="ctr"/>
            <a:r>
              <a:rPr lang="en-US" sz="4400" dirty="0" smtClean="0">
                <a:latin typeface="Garamond" panose="02020404030301010803" pitchFamily="18" charset="0"/>
              </a:rPr>
              <a:t>My Family and Friends</a:t>
            </a:r>
          </a:p>
          <a:p>
            <a:pPr algn="ctr"/>
            <a:r>
              <a:rPr lang="en-US" sz="4400" dirty="0">
                <a:latin typeface="Garamond" panose="02020404030301010803" pitchFamily="18" charset="0"/>
              </a:rPr>
              <a:t>Mr. Adam Dent</a:t>
            </a:r>
          </a:p>
          <a:p>
            <a:pPr algn="ctr"/>
            <a:r>
              <a:rPr lang="en-US" sz="4400" dirty="0">
                <a:latin typeface="Garamond" panose="02020404030301010803" pitchFamily="18" charset="0"/>
              </a:rPr>
              <a:t>Mr. Tim Sullivan</a:t>
            </a:r>
          </a:p>
          <a:p>
            <a:pPr algn="ctr"/>
            <a:r>
              <a:rPr lang="en-US" sz="4400" dirty="0">
                <a:latin typeface="Garamond" panose="02020404030301010803" pitchFamily="18" charset="0"/>
              </a:rPr>
              <a:t>Ms. Natalie Gentile</a:t>
            </a:r>
          </a:p>
          <a:p>
            <a:pPr algn="ctr"/>
            <a:r>
              <a:rPr lang="en-US" sz="4400" dirty="0">
                <a:latin typeface="Garamond" panose="02020404030301010803" pitchFamily="18" charset="0"/>
              </a:rPr>
              <a:t>Mr. Brian Shaffer</a:t>
            </a:r>
          </a:p>
          <a:p>
            <a:pPr algn="ctr"/>
            <a:r>
              <a:rPr lang="en-US" sz="4400" dirty="0">
                <a:latin typeface="Garamond" panose="02020404030301010803" pitchFamily="18" charset="0"/>
              </a:rPr>
              <a:t>PACE Industry </a:t>
            </a:r>
            <a:r>
              <a:rPr lang="en-US" sz="4400" dirty="0" smtClean="0">
                <a:latin typeface="Garamond" panose="02020404030301010803" pitchFamily="18" charset="0"/>
              </a:rPr>
              <a:t>Members</a:t>
            </a:r>
            <a:endParaRPr lang="en-US" sz="4400" dirty="0">
              <a:latin typeface="Garamond" panose="02020404030301010803" pitchFamily="18" charset="0"/>
            </a:endParaRPr>
          </a:p>
        </p:txBody>
      </p:sp>
      <p:sp>
        <p:nvSpPr>
          <p:cNvPr id="18" name="TextBox 17"/>
          <p:cNvSpPr txBox="1"/>
          <p:nvPr/>
        </p:nvSpPr>
        <p:spPr>
          <a:xfrm>
            <a:off x="4835768" y="2277307"/>
            <a:ext cx="4038600" cy="3477875"/>
          </a:xfrm>
          <a:prstGeom prst="rect">
            <a:avLst/>
          </a:prstGeom>
          <a:noFill/>
        </p:spPr>
        <p:txBody>
          <a:bodyPr wrap="square" rtlCol="0">
            <a:spAutoFit/>
          </a:bodyPr>
          <a:lstStyle/>
          <a:p>
            <a:pPr algn="ctr"/>
            <a:r>
              <a:rPr lang="en-US" sz="4400" b="1" dirty="0" smtClean="0">
                <a:latin typeface="Garamond" panose="02020404030301010803" pitchFamily="18" charset="0"/>
              </a:rPr>
              <a:t>Academic</a:t>
            </a:r>
          </a:p>
          <a:p>
            <a:pPr algn="ctr"/>
            <a:r>
              <a:rPr lang="en-US" sz="4400" dirty="0">
                <a:latin typeface="Garamond" panose="02020404030301010803" pitchFamily="18" charset="0"/>
              </a:rPr>
              <a:t>Dr. Craig </a:t>
            </a:r>
            <a:r>
              <a:rPr lang="en-US" sz="4400" dirty="0" err="1">
                <a:latin typeface="Garamond" panose="02020404030301010803" pitchFamily="18" charset="0"/>
              </a:rPr>
              <a:t>Dubler</a:t>
            </a:r>
            <a:endParaRPr lang="en-US" sz="4400" dirty="0">
              <a:latin typeface="Garamond" panose="02020404030301010803" pitchFamily="18" charset="0"/>
            </a:endParaRPr>
          </a:p>
          <a:p>
            <a:pPr algn="ctr"/>
            <a:r>
              <a:rPr lang="en-US" sz="4400" dirty="0">
                <a:latin typeface="Garamond" panose="02020404030301010803" pitchFamily="18" charset="0"/>
              </a:rPr>
              <a:t>Dr. Moses Ling</a:t>
            </a:r>
          </a:p>
          <a:p>
            <a:pPr algn="ctr"/>
            <a:r>
              <a:rPr lang="en-US" sz="4400" dirty="0">
                <a:latin typeface="Garamond" panose="02020404030301010803" pitchFamily="18" charset="0"/>
              </a:rPr>
              <a:t>Dr. Kevin </a:t>
            </a:r>
            <a:r>
              <a:rPr lang="en-US" sz="4400" dirty="0" err="1">
                <a:latin typeface="Garamond" panose="02020404030301010803" pitchFamily="18" charset="0"/>
              </a:rPr>
              <a:t>Parfitt</a:t>
            </a:r>
            <a:endParaRPr lang="en-US" sz="4400" dirty="0">
              <a:latin typeface="Garamond" panose="02020404030301010803" pitchFamily="18" charset="0"/>
            </a:endParaRPr>
          </a:p>
          <a:p>
            <a:pPr algn="ctr"/>
            <a:r>
              <a:rPr lang="en-US" sz="4400" dirty="0">
                <a:latin typeface="Garamond" panose="02020404030301010803" pitchFamily="18" charset="0"/>
              </a:rPr>
              <a:t>Dr. John </a:t>
            </a:r>
            <a:r>
              <a:rPr lang="en-US" sz="4400" dirty="0" err="1">
                <a:latin typeface="Garamond" panose="02020404030301010803" pitchFamily="18" charset="0"/>
              </a:rPr>
              <a:t>Messner</a:t>
            </a:r>
            <a:endParaRPr lang="en-US" sz="4400" dirty="0">
              <a:latin typeface="Garamond" panose="02020404030301010803" pitchFamily="18" charset="0"/>
            </a:endParaRPr>
          </a:p>
        </p:txBody>
      </p:sp>
      <p:sp>
        <p:nvSpPr>
          <p:cNvPr id="19" name="TextBox 18"/>
          <p:cNvSpPr txBox="1"/>
          <p:nvPr/>
        </p:nvSpPr>
        <p:spPr>
          <a:xfrm>
            <a:off x="20817254" y="2431196"/>
            <a:ext cx="5524500" cy="3170099"/>
          </a:xfrm>
          <a:prstGeom prst="rect">
            <a:avLst/>
          </a:prstGeom>
          <a:noFill/>
        </p:spPr>
        <p:txBody>
          <a:bodyPr wrap="square" rtlCol="0">
            <a:spAutoFit/>
          </a:bodyPr>
          <a:lstStyle/>
          <a:p>
            <a:pPr algn="ctr"/>
            <a:r>
              <a:rPr lang="en-US" sz="4400" b="1" dirty="0" smtClean="0">
                <a:latin typeface="Garamond" panose="02020404030301010803" pitchFamily="18" charset="0"/>
              </a:rPr>
              <a:t>Industry</a:t>
            </a:r>
          </a:p>
          <a:p>
            <a:pPr algn="ctr"/>
            <a:r>
              <a:rPr lang="en-US" sz="4400" dirty="0" smtClean="0">
                <a:latin typeface="Garamond" panose="02020404030301010803" pitchFamily="18" charset="0"/>
              </a:rPr>
              <a:t>Reynolds Construction</a:t>
            </a:r>
          </a:p>
          <a:p>
            <a:pPr algn="ctr"/>
            <a:r>
              <a:rPr lang="en-US" sz="4400" dirty="0" smtClean="0">
                <a:latin typeface="Garamond" panose="02020404030301010803" pitchFamily="18" charset="0"/>
              </a:rPr>
              <a:t>BCJ Architecture</a:t>
            </a:r>
          </a:p>
          <a:p>
            <a:pPr algn="ctr"/>
            <a:r>
              <a:rPr lang="en-US" sz="4400" dirty="0" smtClean="0">
                <a:latin typeface="Garamond" panose="02020404030301010803" pitchFamily="18" charset="0"/>
              </a:rPr>
              <a:t>Penn State OPP</a:t>
            </a:r>
          </a:p>
          <a:p>
            <a:endParaRPr lang="en-US" sz="2400" dirty="0"/>
          </a:p>
        </p:txBody>
      </p:sp>
    </p:spTree>
    <p:extLst>
      <p:ext uri="{BB962C8B-B14F-4D97-AF65-F5344CB8AC3E}">
        <p14:creationId xmlns:p14="http://schemas.microsoft.com/office/powerpoint/2010/main" val="716722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398570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b="1" dirty="0" smtClean="0">
                <a:latin typeface="Garamond" panose="02020404030301010803" pitchFamily="18" charset="0"/>
              </a:rPr>
              <a:t>Questions</a:t>
            </a:r>
          </a:p>
        </p:txBody>
      </p:sp>
      <p:sp>
        <p:nvSpPr>
          <p:cNvPr id="17" name="TextBox 16"/>
          <p:cNvSpPr txBox="1"/>
          <p:nvPr/>
        </p:nvSpPr>
        <p:spPr>
          <a:xfrm>
            <a:off x="4571999" y="302567"/>
            <a:ext cx="4566138" cy="461665"/>
          </a:xfrm>
          <a:prstGeom prst="rect">
            <a:avLst/>
          </a:prstGeom>
          <a:noFill/>
        </p:spPr>
        <p:txBody>
          <a:bodyPr wrap="square" rtlCol="0">
            <a:spAutoFit/>
          </a:bodyPr>
          <a:lstStyle/>
          <a:p>
            <a:pPr algn="ctr"/>
            <a:r>
              <a:rPr lang="en-US" sz="2400" dirty="0" smtClean="0">
                <a:latin typeface="Garamond" panose="02020404030301010803" pitchFamily="18" charset="0"/>
              </a:rPr>
              <a:t>Questions</a:t>
            </a:r>
          </a:p>
        </p:txBody>
      </p:sp>
      <p:sp>
        <p:nvSpPr>
          <p:cNvPr id="13" name="Rectangle 12"/>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75526" y="1938721"/>
            <a:ext cx="2869223" cy="3623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819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3985706"/>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b="1"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dirty="0" smtClean="0">
                <a:latin typeface="Garamond" panose="02020404030301010803" pitchFamily="18" charset="0"/>
              </a:rPr>
              <a:t>Analysis 2: MEP Systems Prefabrication</a:t>
            </a: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301729"/>
            <a:ext cx="4566138" cy="461665"/>
          </a:xfrm>
          <a:prstGeom prst="rect">
            <a:avLst/>
          </a:prstGeom>
          <a:noFill/>
        </p:spPr>
        <p:txBody>
          <a:bodyPr wrap="square" rtlCol="0">
            <a:spAutoFit/>
          </a:bodyPr>
          <a:lstStyle/>
          <a:p>
            <a:pPr algn="ctr"/>
            <a:r>
              <a:rPr lang="en-US" sz="2400" dirty="0" smtClean="0">
                <a:latin typeface="Garamond" panose="02020404030301010803" pitchFamily="18" charset="0"/>
                <a:cs typeface="Helvetica" panose="020B0604020202020204" pitchFamily="34" charset="0"/>
              </a:rPr>
              <a:t>Project Overview</a:t>
            </a:r>
            <a:endParaRPr lang="en-US" sz="2400" dirty="0">
              <a:latin typeface="Garamond" panose="02020404030301010803" pitchFamily="18" charset="0"/>
              <a:cs typeface="Helvetica" panose="020B0604020202020204" pitchFamily="34" charset="0"/>
            </a:endParaRPr>
          </a:p>
        </p:txBody>
      </p:sp>
      <p:sp>
        <p:nvSpPr>
          <p:cNvPr id="15" name="Rectangle 14"/>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5527000" y="1798723"/>
            <a:ext cx="628650" cy="646331"/>
          </a:xfrm>
          <a:prstGeom prst="rect">
            <a:avLst/>
          </a:prstGeom>
          <a:noFill/>
        </p:spPr>
        <p:txBody>
          <a:bodyPr wrap="square" rtlCol="0">
            <a:spAutoFit/>
          </a:bodyPr>
          <a:lstStyle/>
          <a:p>
            <a:pPr algn="ctr"/>
            <a:r>
              <a:rPr lang="en-US" sz="3600" b="1" dirty="0" smtClean="0">
                <a:solidFill>
                  <a:schemeClr val="bg1"/>
                </a:solidFill>
              </a:rPr>
              <a:t>N</a:t>
            </a:r>
            <a:endParaRPr lang="en-US" sz="3600" b="1" dirty="0">
              <a:solidFill>
                <a:schemeClr val="bg1"/>
              </a:solidFill>
            </a:endParaRPr>
          </a:p>
        </p:txBody>
      </p:sp>
      <p:sp>
        <p:nvSpPr>
          <p:cNvPr id="5" name="TextBox 4"/>
          <p:cNvSpPr txBox="1"/>
          <p:nvPr/>
        </p:nvSpPr>
        <p:spPr>
          <a:xfrm>
            <a:off x="9296400" y="1295400"/>
            <a:ext cx="4413738" cy="2308324"/>
          </a:xfrm>
          <a:prstGeom prst="rect">
            <a:avLst/>
          </a:prstGeom>
          <a:noFill/>
        </p:spPr>
        <p:txBody>
          <a:bodyPr wrap="square" rtlCol="0">
            <a:spAutoFit/>
          </a:bodyPr>
          <a:lstStyle/>
          <a:p>
            <a:r>
              <a:rPr lang="en-US" sz="2400" b="1" dirty="0" smtClean="0">
                <a:latin typeface="Garamond" panose="02020404030301010803" pitchFamily="18" charset="0"/>
              </a:rPr>
              <a:t>Mechanical System:</a:t>
            </a:r>
            <a:endParaRPr lang="en-US" sz="2400" b="1" dirty="0">
              <a:latin typeface="Garamond" panose="02020404030301010803" pitchFamily="18" charset="0"/>
            </a:endParaRPr>
          </a:p>
          <a:p>
            <a:pPr marL="285750" lvl="0" indent="-285750">
              <a:buFont typeface="Wingdings" panose="05000000000000000000" pitchFamily="2" charset="2"/>
              <a:buChar char="§"/>
            </a:pPr>
            <a:r>
              <a:rPr lang="en-US" sz="2400" dirty="0" smtClean="0">
                <a:latin typeface="Garamond" panose="02020404030301010803" pitchFamily="18" charset="0"/>
              </a:rPr>
              <a:t>Central </a:t>
            </a:r>
            <a:r>
              <a:rPr lang="en-US" sz="2400" dirty="0">
                <a:latin typeface="Garamond" panose="02020404030301010803" pitchFamily="18" charset="0"/>
              </a:rPr>
              <a:t>station air handling unit </a:t>
            </a:r>
            <a:endParaRPr lang="en-US" sz="2400" dirty="0" smtClean="0">
              <a:latin typeface="Garamond" panose="02020404030301010803" pitchFamily="18" charset="0"/>
            </a:endParaRPr>
          </a:p>
          <a:p>
            <a:pPr marL="285750" lvl="0" indent="-285750">
              <a:buFont typeface="Wingdings" panose="05000000000000000000" pitchFamily="2" charset="2"/>
              <a:buChar char="§"/>
            </a:pPr>
            <a:r>
              <a:rPr lang="en-US" sz="2400" dirty="0" smtClean="0">
                <a:latin typeface="Garamond" panose="02020404030301010803" pitchFamily="18" charset="0"/>
              </a:rPr>
              <a:t>Variable </a:t>
            </a:r>
            <a:r>
              <a:rPr lang="en-US" sz="2400" dirty="0">
                <a:latin typeface="Garamond" panose="02020404030301010803" pitchFamily="18" charset="0"/>
              </a:rPr>
              <a:t>air flow distribution system</a:t>
            </a:r>
          </a:p>
          <a:p>
            <a:pPr marL="285750" lvl="0" indent="-285750">
              <a:buFont typeface="Wingdings" panose="05000000000000000000" pitchFamily="2" charset="2"/>
              <a:buChar char="§"/>
            </a:pPr>
            <a:r>
              <a:rPr lang="en-US" sz="2400" dirty="0">
                <a:latin typeface="Garamond" panose="02020404030301010803" pitchFamily="18" charset="0"/>
              </a:rPr>
              <a:t>C</a:t>
            </a:r>
            <a:r>
              <a:rPr lang="en-US" sz="2400" dirty="0" smtClean="0">
                <a:latin typeface="Garamond" panose="02020404030301010803" pitchFamily="18" charset="0"/>
              </a:rPr>
              <a:t>hilled </a:t>
            </a:r>
            <a:r>
              <a:rPr lang="en-US" sz="2400" dirty="0">
                <a:latin typeface="Garamond" panose="02020404030301010803" pitchFamily="18" charset="0"/>
              </a:rPr>
              <a:t>water for cooling and hot water for heating</a:t>
            </a:r>
          </a:p>
        </p:txBody>
      </p:sp>
      <p:sp>
        <p:nvSpPr>
          <p:cNvPr id="19" name="TextBox 18"/>
          <p:cNvSpPr txBox="1"/>
          <p:nvPr/>
        </p:nvSpPr>
        <p:spPr>
          <a:xfrm>
            <a:off x="9296400" y="4038600"/>
            <a:ext cx="4413738" cy="1200329"/>
          </a:xfrm>
          <a:prstGeom prst="rect">
            <a:avLst/>
          </a:prstGeom>
          <a:noFill/>
        </p:spPr>
        <p:txBody>
          <a:bodyPr wrap="square" rtlCol="0">
            <a:spAutoFit/>
          </a:bodyPr>
          <a:lstStyle/>
          <a:p>
            <a:r>
              <a:rPr lang="en-US" sz="2400" b="1" dirty="0" smtClean="0">
                <a:latin typeface="Garamond" panose="02020404030301010803" pitchFamily="18" charset="0"/>
              </a:rPr>
              <a:t>Electrical System:</a:t>
            </a:r>
            <a:endParaRPr lang="en-US" sz="2400" b="1" dirty="0">
              <a:latin typeface="Garamond" panose="02020404030301010803" pitchFamily="18" charset="0"/>
            </a:endParaRPr>
          </a:p>
          <a:p>
            <a:pPr marL="342900" lvl="0" indent="-342900">
              <a:buFont typeface="Wingdings" panose="05000000000000000000" pitchFamily="2" charset="2"/>
              <a:buChar char="§"/>
            </a:pPr>
            <a:r>
              <a:rPr lang="en-US" sz="2400" dirty="0" smtClean="0">
                <a:latin typeface="Garamond" panose="02020404030301010803" pitchFamily="18" charset="0"/>
              </a:rPr>
              <a:t>40kW </a:t>
            </a:r>
            <a:r>
              <a:rPr lang="en-US" sz="2400" dirty="0">
                <a:latin typeface="Garamond" panose="02020404030301010803" pitchFamily="18" charset="0"/>
              </a:rPr>
              <a:t>emergency generator </a:t>
            </a:r>
            <a:endParaRPr lang="en-US" sz="2400" dirty="0" smtClean="0">
              <a:latin typeface="Garamond" panose="02020404030301010803" pitchFamily="18" charset="0"/>
            </a:endParaRPr>
          </a:p>
          <a:p>
            <a:pPr marL="342900" lvl="0" indent="-342900">
              <a:buFont typeface="Wingdings" panose="05000000000000000000" pitchFamily="2" charset="2"/>
              <a:buChar char="§"/>
            </a:pPr>
            <a:r>
              <a:rPr lang="en-US" sz="2400" dirty="0" smtClean="0">
                <a:latin typeface="Garamond" panose="02020404030301010803" pitchFamily="18" charset="0"/>
              </a:rPr>
              <a:t>Majority of lighting is LED</a:t>
            </a:r>
          </a:p>
        </p:txBody>
      </p:sp>
      <p:sp>
        <p:nvSpPr>
          <p:cNvPr id="22" name="TextBox 21"/>
          <p:cNvSpPr txBox="1"/>
          <p:nvPr/>
        </p:nvSpPr>
        <p:spPr>
          <a:xfrm>
            <a:off x="18440400" y="1295400"/>
            <a:ext cx="4572000" cy="2677656"/>
          </a:xfrm>
          <a:prstGeom prst="rect">
            <a:avLst/>
          </a:prstGeom>
          <a:noFill/>
        </p:spPr>
        <p:txBody>
          <a:bodyPr wrap="square" rtlCol="0">
            <a:spAutoFit/>
          </a:bodyPr>
          <a:lstStyle/>
          <a:p>
            <a:r>
              <a:rPr lang="en-US" sz="2400" b="1" dirty="0">
                <a:latin typeface="Garamond" panose="02020404030301010803" pitchFamily="18" charset="0"/>
              </a:rPr>
              <a:t>Architecture:</a:t>
            </a:r>
          </a:p>
          <a:p>
            <a:pPr marL="285750" lvl="0" indent="-285750">
              <a:buFont typeface="Wingdings" panose="05000000000000000000" pitchFamily="2" charset="2"/>
              <a:buChar char="§"/>
            </a:pPr>
            <a:r>
              <a:rPr lang="en-US" sz="2400" dirty="0" smtClean="0">
                <a:latin typeface="Garamond" panose="02020404030301010803" pitchFamily="18" charset="0"/>
              </a:rPr>
              <a:t>Curtain walls &amp; aluminum panels.</a:t>
            </a:r>
          </a:p>
          <a:p>
            <a:pPr marL="285750" lvl="0" indent="-285750">
              <a:buFont typeface="Wingdings" panose="05000000000000000000" pitchFamily="2" charset="2"/>
              <a:buChar char="§"/>
            </a:pPr>
            <a:r>
              <a:rPr lang="en-US" sz="2400" dirty="0" smtClean="0">
                <a:latin typeface="Garamond" panose="02020404030301010803" pitchFamily="18" charset="0"/>
              </a:rPr>
              <a:t>L-shaped </a:t>
            </a:r>
            <a:r>
              <a:rPr lang="en-US" sz="2400" dirty="0">
                <a:latin typeface="Garamond" panose="02020404030301010803" pitchFamily="18" charset="0"/>
              </a:rPr>
              <a:t>building with a penthouse</a:t>
            </a:r>
          </a:p>
          <a:p>
            <a:pPr marL="285750" lvl="0" indent="-285750">
              <a:buFont typeface="Wingdings" panose="05000000000000000000" pitchFamily="2" charset="2"/>
              <a:buChar char="§"/>
            </a:pPr>
            <a:r>
              <a:rPr lang="en-US" sz="2400" dirty="0">
                <a:latin typeface="Garamond" panose="02020404030301010803" pitchFamily="18" charset="0"/>
              </a:rPr>
              <a:t>Designed to be LEED certified</a:t>
            </a:r>
          </a:p>
          <a:p>
            <a:pPr marL="285750" lvl="0" indent="-285750">
              <a:buFont typeface="Wingdings" panose="05000000000000000000" pitchFamily="2" charset="2"/>
              <a:buChar char="§"/>
            </a:pPr>
            <a:r>
              <a:rPr lang="en-US" sz="2400" dirty="0">
                <a:latin typeface="Garamond" panose="02020404030301010803" pitchFamily="18" charset="0"/>
              </a:rPr>
              <a:t>Connected to existing building by a pedestrian walkway connector</a:t>
            </a:r>
          </a:p>
        </p:txBody>
      </p:sp>
      <p:sp>
        <p:nvSpPr>
          <p:cNvPr id="25" name="Rectangle 24"/>
          <p:cNvSpPr/>
          <p:nvPr/>
        </p:nvSpPr>
        <p:spPr>
          <a:xfrm>
            <a:off x="18440400" y="4038600"/>
            <a:ext cx="4437184" cy="2677656"/>
          </a:xfrm>
          <a:prstGeom prst="rect">
            <a:avLst/>
          </a:prstGeom>
        </p:spPr>
        <p:txBody>
          <a:bodyPr wrap="square">
            <a:spAutoFit/>
          </a:bodyPr>
          <a:lstStyle/>
          <a:p>
            <a:r>
              <a:rPr lang="en-US" sz="2400" b="1" dirty="0" smtClean="0">
                <a:latin typeface="Garamond" panose="02020404030301010803" pitchFamily="18" charset="0"/>
              </a:rPr>
              <a:t>Structural System:</a:t>
            </a:r>
            <a:endParaRPr lang="en-US" sz="2400" b="1" dirty="0">
              <a:latin typeface="Garamond" panose="02020404030301010803" pitchFamily="18" charset="0"/>
            </a:endParaRPr>
          </a:p>
          <a:p>
            <a:pPr marL="285750" lvl="0" indent="-285750">
              <a:buFont typeface="Wingdings" panose="05000000000000000000" pitchFamily="2" charset="2"/>
              <a:buChar char="§"/>
            </a:pPr>
            <a:r>
              <a:rPr lang="en-US" sz="2400" dirty="0" smtClean="0">
                <a:latin typeface="Garamond" panose="02020404030301010803" pitchFamily="18" charset="0"/>
              </a:rPr>
              <a:t>Structural steel frame, mostly different sizes of wide flanges steel beam sand columns</a:t>
            </a:r>
          </a:p>
          <a:p>
            <a:pPr marL="285750" lvl="0" indent="-285750">
              <a:buFont typeface="Wingdings" panose="05000000000000000000" pitchFamily="2" charset="2"/>
              <a:buChar char="§"/>
            </a:pPr>
            <a:r>
              <a:rPr lang="en-US" sz="2400" dirty="0" smtClean="0">
                <a:latin typeface="Garamond" panose="02020404030301010803" pitchFamily="18" charset="0"/>
              </a:rPr>
              <a:t>Cast-in-Place Concrete for footings, foundation walls and slab-on-grade</a:t>
            </a: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537" t="11434"/>
          <a:stretch/>
        </p:blipFill>
        <p:spPr bwMode="auto">
          <a:xfrm>
            <a:off x="23195985" y="1295400"/>
            <a:ext cx="4007415" cy="249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E:\Thesis EAB\Meshal\EAB 6_25_20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11" t="28523" r="12876" b="27158"/>
          <a:stretch/>
        </p:blipFill>
        <p:spPr bwMode="auto">
          <a:xfrm>
            <a:off x="23195985" y="4343400"/>
            <a:ext cx="3978107" cy="20439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3866192" y="3886200"/>
            <a:ext cx="2667000" cy="400110"/>
          </a:xfrm>
          <a:prstGeom prst="rect">
            <a:avLst/>
          </a:prstGeom>
          <a:noFill/>
        </p:spPr>
        <p:txBody>
          <a:bodyPr wrap="square" rtlCol="0">
            <a:spAutoFit/>
          </a:bodyPr>
          <a:lstStyle/>
          <a:p>
            <a:pPr algn="ctr"/>
            <a:r>
              <a:rPr lang="en-US" sz="2000" b="1" dirty="0" smtClean="0">
                <a:latin typeface="Garamond" panose="02020404030301010803" pitchFamily="18" charset="0"/>
              </a:rPr>
              <a:t>Building Exterior</a:t>
            </a:r>
            <a:endParaRPr lang="en-US" sz="2000" b="1" dirty="0">
              <a:latin typeface="Garamond" panose="02020404030301010803" pitchFamily="18" charset="0"/>
            </a:endParaRPr>
          </a:p>
        </p:txBody>
      </p:sp>
      <p:sp>
        <p:nvSpPr>
          <p:cNvPr id="33" name="TextBox 32"/>
          <p:cNvSpPr txBox="1"/>
          <p:nvPr/>
        </p:nvSpPr>
        <p:spPr>
          <a:xfrm>
            <a:off x="23195985" y="6412468"/>
            <a:ext cx="3978107" cy="400110"/>
          </a:xfrm>
          <a:prstGeom prst="rect">
            <a:avLst/>
          </a:prstGeom>
          <a:noFill/>
        </p:spPr>
        <p:txBody>
          <a:bodyPr wrap="square" rtlCol="0">
            <a:spAutoFit/>
          </a:bodyPr>
          <a:lstStyle/>
          <a:p>
            <a:pPr algn="ctr"/>
            <a:r>
              <a:rPr lang="en-US" sz="2000" b="1" dirty="0" smtClean="0">
                <a:latin typeface="Garamond" panose="02020404030301010803" pitchFamily="18" charset="0"/>
              </a:rPr>
              <a:t>Building</a:t>
            </a:r>
            <a:r>
              <a:rPr lang="en-US" b="1" dirty="0" smtClean="0">
                <a:latin typeface="Garamond" panose="02020404030301010803" pitchFamily="18" charset="0"/>
              </a:rPr>
              <a:t> Structural Frame</a:t>
            </a:r>
            <a:endParaRPr lang="en-US" b="1" dirty="0">
              <a:latin typeface="Garamond" panose="02020404030301010803" pitchFamily="18" charset="0"/>
            </a:endParaRPr>
          </a:p>
        </p:txBody>
      </p:sp>
      <p:pic>
        <p:nvPicPr>
          <p:cNvPr id="1536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8083"/>
          <a:stretch/>
        </p:blipFill>
        <p:spPr bwMode="auto">
          <a:xfrm>
            <a:off x="13692553" y="1351621"/>
            <a:ext cx="3676650" cy="2145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13692553" y="3486090"/>
            <a:ext cx="3676649" cy="400110"/>
          </a:xfrm>
          <a:prstGeom prst="rect">
            <a:avLst/>
          </a:prstGeom>
          <a:noFill/>
        </p:spPr>
        <p:txBody>
          <a:bodyPr wrap="square" rtlCol="0">
            <a:spAutoFit/>
          </a:bodyPr>
          <a:lstStyle/>
          <a:p>
            <a:pPr lvl="0"/>
            <a:r>
              <a:rPr lang="en-US" sz="2000" b="1" dirty="0">
                <a:latin typeface="Garamond" panose="02020404030301010803" pitchFamily="18" charset="0"/>
              </a:rPr>
              <a:t>Central station air handling unit </a:t>
            </a:r>
          </a:p>
        </p:txBody>
      </p:sp>
      <p:pic>
        <p:nvPicPr>
          <p:cNvPr id="15364" name="Picture 4" descr="http://www.hoveyelectric.com/Portals/47330/images/led-l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0251" y="4038600"/>
            <a:ext cx="2381251" cy="22240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3692551" y="6262688"/>
            <a:ext cx="3676649" cy="400110"/>
          </a:xfrm>
          <a:prstGeom prst="rect">
            <a:avLst/>
          </a:prstGeom>
          <a:noFill/>
        </p:spPr>
        <p:txBody>
          <a:bodyPr wrap="square" rtlCol="0">
            <a:spAutoFit/>
          </a:bodyPr>
          <a:lstStyle/>
          <a:p>
            <a:pPr lvl="0" algn="ctr"/>
            <a:r>
              <a:rPr lang="en-US" sz="2000" b="1" dirty="0" smtClean="0">
                <a:latin typeface="Garamond" panose="02020404030301010803" pitchFamily="18" charset="0"/>
              </a:rPr>
              <a:t>LED Lighting Fixtures</a:t>
            </a:r>
            <a:endParaRPr lang="en-US" sz="2000" b="1" dirty="0">
              <a:latin typeface="Garamond" panose="02020404030301010803" pitchFamily="18" charset="0"/>
            </a:endParaRPr>
          </a:p>
        </p:txBody>
      </p:sp>
    </p:spTree>
    <p:extLst>
      <p:ext uri="{BB962C8B-B14F-4D97-AF65-F5344CB8AC3E}">
        <p14:creationId xmlns:p14="http://schemas.microsoft.com/office/powerpoint/2010/main" val="3953940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401479"/>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b="1" dirty="0" smtClean="0">
                <a:latin typeface="Garamond" panose="02020404030301010803" pitchFamily="18" charset="0"/>
              </a:rPr>
              <a:t>Analysis 1: Green Roof System </a:t>
            </a:r>
          </a:p>
          <a:p>
            <a:pPr marL="800100" lvl="1" indent="-342900">
              <a:buFont typeface="Wingdings" panose="05000000000000000000" pitchFamily="2" charset="2"/>
              <a:buChar char="v"/>
            </a:pPr>
            <a:r>
              <a:rPr lang="en-US" sz="2300" b="1" dirty="0" smtClean="0">
                <a:latin typeface="Garamond" panose="02020404030301010803" pitchFamily="18" charset="0"/>
              </a:rPr>
              <a:t>Background</a:t>
            </a:r>
          </a:p>
          <a:p>
            <a:pPr marL="800100" lvl="1" indent="-342900">
              <a:buFont typeface="Wingdings" panose="05000000000000000000" pitchFamily="2" charset="2"/>
              <a:buChar char="v"/>
            </a:pPr>
            <a:r>
              <a:rPr lang="en-US" sz="2300" dirty="0" smtClean="0">
                <a:latin typeface="Garamond" panose="02020404030301010803" pitchFamily="18" charset="0"/>
              </a:rPr>
              <a:t>Green Roof Evaluation</a:t>
            </a:r>
          </a:p>
          <a:p>
            <a:pPr marL="800100" lvl="1" indent="-342900">
              <a:buFont typeface="Wingdings" panose="05000000000000000000" pitchFamily="2" charset="2"/>
              <a:buChar char="v"/>
            </a:pPr>
            <a:r>
              <a:rPr lang="en-US" sz="2300" dirty="0" smtClean="0">
                <a:latin typeface="Garamond" panose="02020404030301010803" pitchFamily="18" charset="0"/>
              </a:rPr>
              <a:t>Structural Breadth</a:t>
            </a:r>
          </a:p>
          <a:p>
            <a:pPr marL="800100" lvl="1" indent="-342900">
              <a:buFont typeface="Wingdings" panose="05000000000000000000" pitchFamily="2" charset="2"/>
              <a:buChar char="v"/>
            </a:pPr>
            <a:r>
              <a:rPr lang="en-US" sz="2300" dirty="0" smtClean="0">
                <a:latin typeface="Garamond" panose="02020404030301010803" pitchFamily="18" charset="0"/>
              </a:rPr>
              <a:t>Results	</a:t>
            </a:r>
          </a:p>
          <a:p>
            <a:r>
              <a:rPr lang="en-US" sz="2300" dirty="0" smtClean="0">
                <a:latin typeface="Garamond" panose="02020404030301010803" pitchFamily="18" charset="0"/>
              </a:rPr>
              <a:t>Analysis 2: MEP Systems </a:t>
            </a:r>
            <a:r>
              <a:rPr lang="en-US" sz="2300" dirty="0">
                <a:latin typeface="Garamond" panose="02020404030301010803" pitchFamily="18" charset="0"/>
              </a:rPr>
              <a:t>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2000" y="302566"/>
            <a:ext cx="4566138" cy="461665"/>
          </a:xfrm>
          <a:prstGeom prst="rect">
            <a:avLst/>
          </a:prstGeom>
          <a:noFill/>
        </p:spPr>
        <p:txBody>
          <a:bodyPr wrap="square" rtlCol="0">
            <a:spAutoFit/>
          </a:bodyPr>
          <a:lstStyle/>
          <a:p>
            <a:pPr algn="ctr"/>
            <a:r>
              <a:rPr lang="en-US" sz="2400" dirty="0" smtClean="0">
                <a:latin typeface="Garamond" panose="02020404030301010803" pitchFamily="18" charset="0"/>
              </a:rPr>
              <a:t>Analysis 1: Green Roof System </a:t>
            </a:r>
          </a:p>
        </p:txBody>
      </p:sp>
      <p:sp>
        <p:nvSpPr>
          <p:cNvPr id="3" name="TextBox 2"/>
          <p:cNvSpPr txBox="1"/>
          <p:nvPr/>
        </p:nvSpPr>
        <p:spPr>
          <a:xfrm>
            <a:off x="4873869" y="1295400"/>
            <a:ext cx="3962400" cy="1938992"/>
          </a:xfrm>
          <a:prstGeom prst="rect">
            <a:avLst/>
          </a:prstGeom>
          <a:noFill/>
        </p:spPr>
        <p:txBody>
          <a:bodyPr wrap="square" rtlCol="0">
            <a:spAutoFit/>
          </a:bodyPr>
          <a:lstStyle/>
          <a:p>
            <a:r>
              <a:rPr lang="en-US" sz="2400" b="1" dirty="0" smtClean="0">
                <a:latin typeface="Garamond" panose="02020404030301010803" pitchFamily="18" charset="0"/>
              </a:rPr>
              <a:t>Problem Statement</a:t>
            </a:r>
            <a:endParaRPr lang="en-US" sz="2400" dirty="0" smtClean="0">
              <a:latin typeface="Garamond" panose="02020404030301010803" pitchFamily="18" charset="0"/>
            </a:endParaRPr>
          </a:p>
          <a:p>
            <a:r>
              <a:rPr lang="en-US" sz="2400" dirty="0" smtClean="0">
                <a:latin typeface="Garamond" panose="02020404030301010803" pitchFamily="18" charset="0"/>
              </a:rPr>
              <a:t>There is a potential to increase e the building value and performance with the addition of a green roof system</a:t>
            </a:r>
            <a:r>
              <a:rPr lang="en-US" sz="2400" dirty="0" smtClean="0"/>
              <a:t>. </a:t>
            </a:r>
            <a:endParaRPr lang="en-US" sz="2400" dirty="0"/>
          </a:p>
        </p:txBody>
      </p:sp>
      <p:sp>
        <p:nvSpPr>
          <p:cNvPr id="15" name="Rectangle 14"/>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979" b="3765"/>
          <a:stretch/>
        </p:blipFill>
        <p:spPr bwMode="auto">
          <a:xfrm>
            <a:off x="20193000" y="2011194"/>
            <a:ext cx="6629400" cy="393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753381" y="5943600"/>
            <a:ext cx="7508633" cy="769441"/>
          </a:xfrm>
          <a:prstGeom prst="rect">
            <a:avLst/>
          </a:prstGeom>
          <a:noFill/>
        </p:spPr>
        <p:txBody>
          <a:bodyPr wrap="square" rtlCol="0">
            <a:spAutoFit/>
          </a:bodyPr>
          <a:lstStyle/>
          <a:p>
            <a:pPr algn="ctr"/>
            <a:r>
              <a:rPr lang="en-US" sz="2200" b="1" dirty="0" smtClean="0">
                <a:latin typeface="Garamond" panose="02020404030301010803" pitchFamily="18" charset="0"/>
              </a:rPr>
              <a:t>16,000 SF of Extensive Green Roof which covers about 60% of the total roof area</a:t>
            </a:r>
            <a:endParaRPr lang="en-US" sz="2200" b="1" dirty="0">
              <a:latin typeface="Garamond" panose="02020404030301010803" pitchFamily="18" charset="0"/>
            </a:endParaRPr>
          </a:p>
        </p:txBody>
      </p:sp>
      <p:sp>
        <p:nvSpPr>
          <p:cNvPr id="6" name="TextBox 5"/>
          <p:cNvSpPr txBox="1"/>
          <p:nvPr/>
        </p:nvSpPr>
        <p:spPr>
          <a:xfrm>
            <a:off x="21630519" y="1295400"/>
            <a:ext cx="3982244" cy="584775"/>
          </a:xfrm>
          <a:prstGeom prst="rect">
            <a:avLst/>
          </a:prstGeom>
          <a:noFill/>
        </p:spPr>
        <p:txBody>
          <a:bodyPr wrap="none" rtlCol="0">
            <a:spAutoFit/>
          </a:bodyPr>
          <a:lstStyle/>
          <a:p>
            <a:r>
              <a:rPr lang="en-US" sz="3200" b="1" dirty="0" smtClean="0">
                <a:latin typeface="Garamond" panose="02020404030301010803" pitchFamily="18" charset="0"/>
              </a:rPr>
              <a:t>The Proposed Design</a:t>
            </a:r>
            <a:endParaRPr lang="en-US" sz="3200" b="1" dirty="0">
              <a:latin typeface="Garamond" panose="02020404030301010803" pitchFamily="18" charset="0"/>
            </a:endParaRPr>
          </a:p>
        </p:txBody>
      </p:sp>
      <p:sp>
        <p:nvSpPr>
          <p:cNvPr id="18" name="TextBox 17"/>
          <p:cNvSpPr txBox="1"/>
          <p:nvPr/>
        </p:nvSpPr>
        <p:spPr>
          <a:xfrm>
            <a:off x="9296400" y="1295400"/>
            <a:ext cx="4413738" cy="2677656"/>
          </a:xfrm>
          <a:prstGeom prst="rect">
            <a:avLst/>
          </a:prstGeom>
          <a:noFill/>
        </p:spPr>
        <p:txBody>
          <a:bodyPr wrap="square" rtlCol="0">
            <a:spAutoFit/>
          </a:bodyPr>
          <a:lstStyle/>
          <a:p>
            <a:r>
              <a:rPr lang="en-US" sz="2400" b="1" dirty="0" smtClean="0">
                <a:latin typeface="Garamond" panose="02020404030301010803" pitchFamily="18" charset="0"/>
              </a:rPr>
              <a:t>Roof System:</a:t>
            </a:r>
          </a:p>
          <a:p>
            <a:pPr marL="342900" indent="-342900">
              <a:buFont typeface="Wingdings" panose="05000000000000000000" pitchFamily="2" charset="2"/>
              <a:buChar char="§"/>
            </a:pPr>
            <a:r>
              <a:rPr lang="en-US" sz="2400" dirty="0" smtClean="0">
                <a:latin typeface="Garamond" panose="02020404030301010803" pitchFamily="18" charset="0"/>
              </a:rPr>
              <a:t>1 ½“ Metal Deck</a:t>
            </a:r>
          </a:p>
          <a:p>
            <a:pPr marL="342900" indent="-342900">
              <a:buFont typeface="Wingdings" panose="05000000000000000000" pitchFamily="2" charset="2"/>
              <a:buChar char="§"/>
            </a:pPr>
            <a:r>
              <a:rPr lang="en-US" sz="2400" dirty="0" smtClean="0">
                <a:latin typeface="Garamond" panose="02020404030301010803" pitchFamily="18" charset="0"/>
              </a:rPr>
              <a:t>½“ Exterior Gypsum Sheathing</a:t>
            </a:r>
          </a:p>
          <a:p>
            <a:pPr marL="342900" indent="-342900">
              <a:buFont typeface="Wingdings" panose="05000000000000000000" pitchFamily="2" charset="2"/>
              <a:buChar char="§"/>
            </a:pPr>
            <a:r>
              <a:rPr lang="en-US" sz="2400" dirty="0" smtClean="0">
                <a:latin typeface="Garamond" panose="02020404030301010803" pitchFamily="18" charset="0"/>
              </a:rPr>
              <a:t>Air/Vapor Barrier</a:t>
            </a:r>
          </a:p>
          <a:p>
            <a:pPr marL="342900" indent="-342900">
              <a:buFont typeface="Wingdings" panose="05000000000000000000" pitchFamily="2" charset="2"/>
              <a:buChar char="§"/>
            </a:pPr>
            <a:r>
              <a:rPr lang="en-US" sz="2400" dirty="0" smtClean="0">
                <a:latin typeface="Garamond" panose="02020404030301010803" pitchFamily="18" charset="0"/>
              </a:rPr>
              <a:t>4” Rigid Insulation</a:t>
            </a:r>
          </a:p>
          <a:p>
            <a:pPr marL="342900" indent="-342900">
              <a:buFont typeface="Wingdings" panose="05000000000000000000" pitchFamily="2" charset="2"/>
              <a:buChar char="§"/>
            </a:pPr>
            <a:r>
              <a:rPr lang="en-US" sz="2400" dirty="0" smtClean="0">
                <a:latin typeface="Garamond" panose="02020404030301010803" pitchFamily="18" charset="0"/>
              </a:rPr>
              <a:t>½“ Gypsum Cover Board</a:t>
            </a:r>
          </a:p>
          <a:p>
            <a:pPr marL="342900" indent="-342900">
              <a:buFont typeface="Wingdings" panose="05000000000000000000" pitchFamily="2" charset="2"/>
              <a:buChar char="§"/>
            </a:pPr>
            <a:r>
              <a:rPr lang="en-US" sz="2400" dirty="0" smtClean="0">
                <a:latin typeface="Garamond" panose="02020404030301010803" pitchFamily="18" charset="0"/>
              </a:rPr>
              <a:t>Single Ply Membrane</a:t>
            </a:r>
          </a:p>
        </p:txBody>
      </p:sp>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 t="41981" r="50133"/>
          <a:stretch/>
        </p:blipFill>
        <p:spPr bwMode="auto">
          <a:xfrm>
            <a:off x="13665018" y="1143000"/>
            <a:ext cx="4376797" cy="194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296400" y="4032409"/>
            <a:ext cx="4419600" cy="2954655"/>
          </a:xfrm>
          <a:prstGeom prst="rect">
            <a:avLst/>
          </a:prstGeom>
          <a:noFill/>
        </p:spPr>
        <p:txBody>
          <a:bodyPr wrap="square" rtlCol="0">
            <a:spAutoFit/>
          </a:bodyPr>
          <a:lstStyle/>
          <a:p>
            <a:r>
              <a:rPr lang="en-US" sz="2400" b="1" dirty="0" smtClean="0">
                <a:latin typeface="Garamond" panose="02020404030301010803" pitchFamily="18" charset="0"/>
              </a:rPr>
              <a:t>Extensive Green Roof:</a:t>
            </a:r>
          </a:p>
          <a:p>
            <a:pPr marL="285750" indent="-285750">
              <a:buFont typeface="Wingdings" panose="05000000000000000000" pitchFamily="2" charset="2"/>
              <a:buChar char="§"/>
            </a:pPr>
            <a:r>
              <a:rPr lang="en-US" sz="2400" dirty="0" smtClean="0">
                <a:latin typeface="Garamond" panose="02020404030301010803" pitchFamily="18" charset="0"/>
              </a:rPr>
              <a:t>3-5 inches deep</a:t>
            </a:r>
          </a:p>
          <a:p>
            <a:pPr marL="285750" indent="-285750">
              <a:buFont typeface="Wingdings" panose="05000000000000000000" pitchFamily="2" charset="2"/>
              <a:buChar char="§"/>
            </a:pPr>
            <a:r>
              <a:rPr lang="en-US" sz="2400" dirty="0" smtClean="0">
                <a:latin typeface="Garamond" panose="02020404030301010803" pitchFamily="18" charset="0"/>
              </a:rPr>
              <a:t>15-25 </a:t>
            </a:r>
            <a:r>
              <a:rPr lang="en-US" sz="2400" dirty="0" err="1" smtClean="0">
                <a:latin typeface="Garamond" panose="02020404030301010803" pitchFamily="18" charset="0"/>
              </a:rPr>
              <a:t>lbs</a:t>
            </a:r>
            <a:r>
              <a:rPr lang="en-US" sz="2400" dirty="0" smtClean="0">
                <a:latin typeface="Garamond" panose="02020404030301010803" pitchFamily="18" charset="0"/>
              </a:rPr>
              <a:t>/ft² </a:t>
            </a:r>
          </a:p>
          <a:p>
            <a:pPr marL="285750" indent="-285750">
              <a:buFont typeface="Wingdings" panose="05000000000000000000" pitchFamily="2" charset="2"/>
              <a:buChar char="§"/>
            </a:pPr>
            <a:r>
              <a:rPr lang="en-US" sz="2400" dirty="0" smtClean="0">
                <a:latin typeface="Garamond" panose="02020404030301010803" pitchFamily="18" charset="0"/>
              </a:rPr>
              <a:t>Low maintenance</a:t>
            </a:r>
          </a:p>
          <a:p>
            <a:pPr marL="285750" indent="-285750">
              <a:buFont typeface="Wingdings" panose="05000000000000000000" pitchFamily="2" charset="2"/>
              <a:buChar char="§"/>
            </a:pPr>
            <a:r>
              <a:rPr lang="en-US" sz="2400" dirty="0" smtClean="0">
                <a:latin typeface="Garamond" panose="02020404030301010803" pitchFamily="18" charset="0"/>
              </a:rPr>
              <a:t>No irrigation required</a:t>
            </a:r>
          </a:p>
          <a:p>
            <a:pPr marL="285750" indent="-285750">
              <a:buFont typeface="Wingdings" panose="05000000000000000000" pitchFamily="2" charset="2"/>
              <a:buChar char="§"/>
            </a:pPr>
            <a:r>
              <a:rPr lang="en-US" sz="2400" dirty="0" smtClean="0">
                <a:latin typeface="Garamond" panose="02020404030301010803" pitchFamily="18" charset="0"/>
              </a:rPr>
              <a:t>Ideal for PV/Solar System integration</a:t>
            </a:r>
          </a:p>
          <a:p>
            <a:pPr marL="285750" indent="-285750">
              <a:buFont typeface="Wingdings" panose="05000000000000000000" pitchFamily="2" charset="2"/>
              <a:buChar char="§"/>
            </a:pPr>
            <a:endParaRPr lang="en-US" dirty="0">
              <a:latin typeface="Garamond" panose="02020404030301010803" pitchFamily="18" charset="0"/>
            </a:endParaRPr>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5018" y="3657600"/>
            <a:ext cx="4376797"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4333096" y="3200400"/>
            <a:ext cx="3040641" cy="400110"/>
          </a:xfrm>
          <a:prstGeom prst="rect">
            <a:avLst/>
          </a:prstGeom>
          <a:noFill/>
        </p:spPr>
        <p:txBody>
          <a:bodyPr wrap="none" rtlCol="0">
            <a:spAutoFit/>
          </a:bodyPr>
          <a:lstStyle/>
          <a:p>
            <a:pPr algn="ctr"/>
            <a:r>
              <a:rPr lang="en-US" b="1" dirty="0" smtClean="0">
                <a:latin typeface="Garamond" panose="02020404030301010803" pitchFamily="18" charset="0"/>
              </a:rPr>
              <a:t>Roof System </a:t>
            </a:r>
            <a:r>
              <a:rPr lang="en-US" sz="2000" b="1" dirty="0" smtClean="0">
                <a:latin typeface="Garamond" panose="02020404030301010803" pitchFamily="18" charset="0"/>
              </a:rPr>
              <a:t>Sectional</a:t>
            </a:r>
            <a:r>
              <a:rPr lang="en-US" b="1" dirty="0" smtClean="0">
                <a:latin typeface="Garamond" panose="02020404030301010803" pitchFamily="18" charset="0"/>
              </a:rPr>
              <a:t> View</a:t>
            </a:r>
            <a:endParaRPr lang="en-US" b="1" dirty="0">
              <a:latin typeface="Garamond" panose="02020404030301010803" pitchFamily="18" charset="0"/>
            </a:endParaRPr>
          </a:p>
        </p:txBody>
      </p:sp>
      <p:sp>
        <p:nvSpPr>
          <p:cNvPr id="23" name="TextBox 22"/>
          <p:cNvSpPr txBox="1"/>
          <p:nvPr/>
        </p:nvSpPr>
        <p:spPr>
          <a:xfrm>
            <a:off x="14368215" y="6381690"/>
            <a:ext cx="3178499" cy="400110"/>
          </a:xfrm>
          <a:prstGeom prst="rect">
            <a:avLst/>
          </a:prstGeom>
          <a:noFill/>
        </p:spPr>
        <p:txBody>
          <a:bodyPr wrap="none" rtlCol="0">
            <a:spAutoFit/>
          </a:bodyPr>
          <a:lstStyle/>
          <a:p>
            <a:pPr algn="ctr"/>
            <a:r>
              <a:rPr lang="en-US" b="1" dirty="0" smtClean="0">
                <a:latin typeface="Garamond" panose="02020404030301010803" pitchFamily="18" charset="0"/>
              </a:rPr>
              <a:t>Extensive </a:t>
            </a:r>
            <a:r>
              <a:rPr lang="en-US" sz="2000" b="1" dirty="0" smtClean="0">
                <a:latin typeface="Garamond" panose="02020404030301010803" pitchFamily="18" charset="0"/>
              </a:rPr>
              <a:t>Green</a:t>
            </a:r>
            <a:r>
              <a:rPr lang="en-US" b="1" dirty="0" smtClean="0">
                <a:latin typeface="Garamond" panose="02020404030301010803" pitchFamily="18" charset="0"/>
              </a:rPr>
              <a:t> Roof System</a:t>
            </a:r>
            <a:endParaRPr lang="en-US" b="1" dirty="0">
              <a:latin typeface="Garamond" panose="02020404030301010803" pitchFamily="18" charset="0"/>
            </a:endParaRPr>
          </a:p>
        </p:txBody>
      </p:sp>
    </p:spTree>
    <p:extLst>
      <p:ext uri="{BB962C8B-B14F-4D97-AF65-F5344CB8AC3E}">
        <p14:creationId xmlns:p14="http://schemas.microsoft.com/office/powerpoint/2010/main" val="716722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401479"/>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b="1" dirty="0" smtClean="0">
                <a:latin typeface="Garamond" panose="02020404030301010803" pitchFamily="18" charset="0"/>
              </a:rPr>
              <a:t>Analysis 1: Green Roof System </a:t>
            </a:r>
          </a:p>
          <a:p>
            <a:pPr marL="800100" lvl="1" indent="-342900">
              <a:buFont typeface="Wingdings" panose="05000000000000000000" pitchFamily="2" charset="2"/>
              <a:buChar char="v"/>
            </a:pPr>
            <a:r>
              <a:rPr lang="en-US" sz="2300" dirty="0">
                <a:latin typeface="Garamond" panose="02020404030301010803" pitchFamily="18" charset="0"/>
              </a:rPr>
              <a:t>Background</a:t>
            </a:r>
          </a:p>
          <a:p>
            <a:pPr marL="800100" lvl="1" indent="-342900">
              <a:buFont typeface="Wingdings" panose="05000000000000000000" pitchFamily="2" charset="2"/>
              <a:buChar char="v"/>
            </a:pPr>
            <a:r>
              <a:rPr lang="en-US" sz="2300" b="1" dirty="0">
                <a:latin typeface="Garamond" panose="02020404030301010803" pitchFamily="18" charset="0"/>
              </a:rPr>
              <a:t>Green Roof Evaluation</a:t>
            </a:r>
          </a:p>
          <a:p>
            <a:pPr marL="800100" lvl="1" indent="-342900">
              <a:buFont typeface="Wingdings" panose="05000000000000000000" pitchFamily="2" charset="2"/>
              <a:buChar char="v"/>
            </a:pPr>
            <a:r>
              <a:rPr lang="en-US" sz="2300" dirty="0" smtClean="0">
                <a:latin typeface="Garamond" panose="02020404030301010803" pitchFamily="18" charset="0"/>
              </a:rPr>
              <a:t>Structural </a:t>
            </a:r>
            <a:r>
              <a:rPr lang="en-US" sz="2300" dirty="0">
                <a:latin typeface="Garamond" panose="02020404030301010803" pitchFamily="18" charset="0"/>
              </a:rPr>
              <a:t>Breadth </a:t>
            </a:r>
            <a:endParaRPr lang="en-US" sz="2300" dirty="0" smtClean="0">
              <a:latin typeface="Garamond" panose="02020404030301010803" pitchFamily="18" charset="0"/>
            </a:endParaRPr>
          </a:p>
          <a:p>
            <a:pPr marL="800100" lvl="1" indent="-342900">
              <a:buFont typeface="Wingdings" panose="05000000000000000000" pitchFamily="2" charset="2"/>
              <a:buChar char="v"/>
            </a:pPr>
            <a:r>
              <a:rPr lang="en-US" sz="2300" dirty="0">
                <a:latin typeface="Garamond" panose="02020404030301010803" pitchFamily="18" charset="0"/>
              </a:rPr>
              <a:t>Results</a:t>
            </a:r>
            <a:endParaRPr lang="en-US" sz="2300" b="1" dirty="0" smtClean="0">
              <a:latin typeface="Garamond" panose="02020404030301010803" pitchFamily="18" charset="0"/>
            </a:endParaRPr>
          </a:p>
          <a:p>
            <a:r>
              <a:rPr lang="en-US" sz="2300" dirty="0" smtClean="0">
                <a:latin typeface="Garamond" panose="02020404030301010803" pitchFamily="18" charset="0"/>
              </a:rPr>
              <a:t>Analysis 2: MEP </a:t>
            </a:r>
            <a:r>
              <a:rPr lang="en-US" sz="2300" dirty="0">
                <a:latin typeface="Garamond" panose="02020404030301010803" pitchFamily="18" charset="0"/>
              </a:rPr>
              <a:t>Systems 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endParaRPr lang="en-US" sz="2300" dirty="0">
              <a:latin typeface="Garamond" panose="02020404030301010803" pitchFamily="18" charset="0"/>
            </a:endParaRP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Rectangle 14"/>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72000" y="302566"/>
            <a:ext cx="4566138" cy="461665"/>
          </a:xfrm>
          <a:prstGeom prst="rect">
            <a:avLst/>
          </a:prstGeom>
          <a:noFill/>
        </p:spPr>
        <p:txBody>
          <a:bodyPr wrap="square" rtlCol="0">
            <a:spAutoFit/>
          </a:bodyPr>
          <a:lstStyle/>
          <a:p>
            <a:pPr algn="ctr"/>
            <a:r>
              <a:rPr lang="en-US" sz="2400" dirty="0" smtClean="0">
                <a:latin typeface="Garamond" panose="02020404030301010803" pitchFamily="18" charset="0"/>
              </a:rPr>
              <a:t>Analysis 1: Green Roof System </a:t>
            </a:r>
          </a:p>
        </p:txBody>
      </p:sp>
      <p:sp>
        <p:nvSpPr>
          <p:cNvPr id="3" name="TextBox 2"/>
          <p:cNvSpPr txBox="1"/>
          <p:nvPr/>
        </p:nvSpPr>
        <p:spPr>
          <a:xfrm>
            <a:off x="4800600" y="1295400"/>
            <a:ext cx="4191000" cy="2677656"/>
          </a:xfrm>
          <a:prstGeom prst="rect">
            <a:avLst/>
          </a:prstGeom>
          <a:noFill/>
        </p:spPr>
        <p:txBody>
          <a:bodyPr wrap="square" rtlCol="0">
            <a:spAutoFit/>
          </a:bodyPr>
          <a:lstStyle/>
          <a:p>
            <a:r>
              <a:rPr lang="en-US" sz="2400" b="1" dirty="0" smtClean="0">
                <a:latin typeface="Garamond" panose="02020404030301010803" pitchFamily="18" charset="0"/>
              </a:rPr>
              <a:t>Constructability Review:</a:t>
            </a:r>
          </a:p>
          <a:p>
            <a:pPr marL="285750" indent="-285750">
              <a:buFont typeface="Wingdings" panose="05000000000000000000" pitchFamily="2" charset="2"/>
              <a:buChar char="§"/>
            </a:pPr>
            <a:r>
              <a:rPr lang="en-US" sz="2400" dirty="0" smtClean="0">
                <a:latin typeface="Garamond" panose="02020404030301010803" pitchFamily="18" charset="0"/>
              </a:rPr>
              <a:t>The roof will be built as designed</a:t>
            </a:r>
          </a:p>
          <a:p>
            <a:pPr marL="285750" indent="-285750">
              <a:buFont typeface="Wingdings" panose="05000000000000000000" pitchFamily="2" charset="2"/>
              <a:buChar char="§"/>
            </a:pPr>
            <a:r>
              <a:rPr lang="en-US" sz="2400" dirty="0" smtClean="0">
                <a:latin typeface="Garamond" panose="02020404030301010803" pitchFamily="18" charset="0"/>
              </a:rPr>
              <a:t>Pre-grown extensive vegetation trays delivery</a:t>
            </a:r>
          </a:p>
          <a:p>
            <a:pPr marL="285750" indent="-285750">
              <a:buFont typeface="Wingdings" panose="05000000000000000000" pitchFamily="2" charset="2"/>
              <a:buChar char="§"/>
            </a:pPr>
            <a:r>
              <a:rPr lang="en-US" sz="2400" dirty="0" smtClean="0">
                <a:latin typeface="Garamond" panose="02020404030301010803" pitchFamily="18" charset="0"/>
              </a:rPr>
              <a:t>Man power is used to place the trays</a:t>
            </a:r>
            <a:endParaRPr lang="en-US" sz="2000" dirty="0">
              <a:latin typeface="Garamond" panose="02020404030301010803" pitchFamily="18" charset="0"/>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54869" y="3939646"/>
            <a:ext cx="3200400" cy="229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686535" y="6305490"/>
            <a:ext cx="4337085" cy="400110"/>
          </a:xfrm>
          <a:prstGeom prst="rect">
            <a:avLst/>
          </a:prstGeom>
          <a:noFill/>
        </p:spPr>
        <p:txBody>
          <a:bodyPr wrap="none" rtlCol="0">
            <a:spAutoFit/>
          </a:bodyPr>
          <a:lstStyle/>
          <a:p>
            <a:pPr algn="ctr"/>
            <a:r>
              <a:rPr lang="en-US" sz="2000" b="1" dirty="0" smtClean="0">
                <a:latin typeface="Garamond" panose="02020404030301010803" pitchFamily="18" charset="0"/>
              </a:rPr>
              <a:t>Pre-grown Extensive Vegetation Trays</a:t>
            </a:r>
            <a:endParaRPr lang="en-US" sz="2000" b="1" dirty="0">
              <a:latin typeface="Garamond" panose="02020404030301010803"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01245625"/>
              </p:ext>
            </p:extLst>
          </p:nvPr>
        </p:nvGraphicFramePr>
        <p:xfrm>
          <a:off x="9770699" y="1219200"/>
          <a:ext cx="7878877" cy="1927147"/>
        </p:xfrm>
        <a:graphic>
          <a:graphicData uri="http://schemas.openxmlformats.org/drawingml/2006/table">
            <a:tbl>
              <a:tblPr firstRow="1" firstCol="1" bandRow="1"/>
              <a:tblGrid>
                <a:gridCol w="1777208"/>
                <a:gridCol w="1216649"/>
                <a:gridCol w="1279958"/>
                <a:gridCol w="1213198"/>
                <a:gridCol w="1189026"/>
                <a:gridCol w="1202838"/>
              </a:tblGrid>
              <a:tr h="1188720">
                <a:tc>
                  <a:txBody>
                    <a:bodyPr/>
                    <a:lstStyle/>
                    <a:p>
                      <a:pPr marL="0" marR="0">
                        <a:lnSpc>
                          <a:spcPct val="115000"/>
                        </a:lnSpc>
                        <a:spcBef>
                          <a:spcPts val="0"/>
                        </a:spcBef>
                        <a:spcAft>
                          <a:spcPts val="0"/>
                        </a:spcAft>
                      </a:pPr>
                      <a:r>
                        <a:rPr lang="en-US" sz="1800" b="1" dirty="0">
                          <a:solidFill>
                            <a:srgbClr val="000000"/>
                          </a:solidFill>
                          <a:effectLst/>
                          <a:latin typeface="Garamond" panose="02020404030301010803" pitchFamily="18" charset="0"/>
                          <a:ea typeface="Calibri"/>
                          <a:cs typeface="Times New Roman"/>
                        </a:rPr>
                        <a:t>Description</a:t>
                      </a:r>
                      <a:endParaRPr lang="en-US" sz="1800" dirty="0">
                        <a:effectLst/>
                        <a:latin typeface="Garamond" panose="02020404030301010803" pitchFamily="18" charset="0"/>
                        <a:ea typeface="Calibri"/>
                        <a:cs typeface="Times New Roman"/>
                      </a:endParaRPr>
                    </a:p>
                    <a:p>
                      <a:pPr marL="0" marR="0">
                        <a:lnSpc>
                          <a:spcPct val="115000"/>
                        </a:lnSpc>
                        <a:spcBef>
                          <a:spcPts val="0"/>
                        </a:spcBef>
                        <a:spcAft>
                          <a:spcPts val="0"/>
                        </a:spcAft>
                      </a:pPr>
                      <a:r>
                        <a:rPr lang="en-US" sz="1800" b="1" dirty="0">
                          <a:effectLst/>
                          <a:latin typeface="Garamond" panose="02020404030301010803" pitchFamily="18" charset="0"/>
                          <a:ea typeface="Calibri"/>
                          <a:cs typeface="Times New Roman"/>
                        </a:rPr>
                        <a:t> </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solidFill>
                            <a:srgbClr val="000000"/>
                          </a:solidFill>
                          <a:effectLst/>
                          <a:latin typeface="Garamond" panose="02020404030301010803" pitchFamily="18" charset="0"/>
                          <a:ea typeface="Calibri"/>
                          <a:cs typeface="Times New Roman"/>
                        </a:rPr>
                        <a:t>Quantity</a:t>
                      </a:r>
                      <a:endParaRPr lang="en-US" sz="18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 </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solidFill>
                            <a:srgbClr val="000000"/>
                          </a:solidFill>
                          <a:effectLst/>
                          <a:latin typeface="Garamond" panose="02020404030301010803" pitchFamily="18" charset="0"/>
                          <a:ea typeface="Calibri"/>
                          <a:cs typeface="Times New Roman"/>
                        </a:rPr>
                        <a:t>Daily Output (SF)</a:t>
                      </a:r>
                      <a:endParaRPr lang="en-US" sz="18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 </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solidFill>
                            <a:srgbClr val="000000"/>
                          </a:solidFill>
                          <a:effectLst/>
                          <a:latin typeface="Garamond" panose="02020404030301010803" pitchFamily="18" charset="0"/>
                          <a:ea typeface="Calibri"/>
                          <a:cs typeface="Times New Roman"/>
                        </a:rPr>
                        <a:t>Total  Material Cost ($)</a:t>
                      </a:r>
                      <a:endParaRPr lang="en-US" sz="18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 </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solidFill>
                            <a:srgbClr val="000000"/>
                          </a:solidFill>
                          <a:effectLst/>
                          <a:latin typeface="Garamond" panose="02020404030301010803" pitchFamily="18" charset="0"/>
                          <a:ea typeface="Calibri"/>
                          <a:cs typeface="Times New Roman"/>
                        </a:rPr>
                        <a:t>Total Labor Cost ($)</a:t>
                      </a:r>
                      <a:endParaRPr lang="en-US" sz="18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 </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solidFill>
                            <a:srgbClr val="000000"/>
                          </a:solidFill>
                          <a:effectLst/>
                          <a:latin typeface="Garamond" panose="02020404030301010803" pitchFamily="18" charset="0"/>
                          <a:ea typeface="Calibri"/>
                          <a:cs typeface="Times New Roman"/>
                        </a:rPr>
                        <a:t>Total Cost ($)</a:t>
                      </a:r>
                      <a:endParaRPr lang="en-US" sz="18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1800" b="1" dirty="0">
                          <a:effectLst/>
                          <a:latin typeface="Garamond" panose="02020404030301010803" pitchFamily="18" charset="0"/>
                          <a:ea typeface="Calibri"/>
                          <a:cs typeface="Times New Roman"/>
                        </a:rPr>
                        <a:t> </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66527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effectLst/>
                          <a:latin typeface="Garamond" panose="02020404030301010803" pitchFamily="18" charset="0"/>
                          <a:ea typeface="Calibri"/>
                          <a:cs typeface="Times New Roman"/>
                        </a:rPr>
                        <a:t>4“</a:t>
                      </a:r>
                      <a:r>
                        <a:rPr lang="en-US" sz="1800" b="0" baseline="0" dirty="0" smtClean="0">
                          <a:effectLst/>
                          <a:latin typeface="Garamond" panose="02020404030301010803" pitchFamily="18" charset="0"/>
                          <a:ea typeface="Calibri"/>
                          <a:cs typeface="Times New Roman"/>
                        </a:rPr>
                        <a:t> </a:t>
                      </a:r>
                      <a:r>
                        <a:rPr lang="en-US" sz="1800" b="1" dirty="0" smtClean="0">
                          <a:effectLst/>
                          <a:latin typeface="Garamond" panose="02020404030301010803" pitchFamily="18" charset="0"/>
                          <a:ea typeface="Calibri"/>
                          <a:cs typeface="Times New Roman"/>
                        </a:rPr>
                        <a:t>Green </a:t>
                      </a:r>
                      <a:r>
                        <a:rPr lang="en-US" sz="1800" b="1" dirty="0">
                          <a:effectLst/>
                          <a:latin typeface="Garamond" panose="02020404030301010803" pitchFamily="18" charset="0"/>
                          <a:ea typeface="Calibri"/>
                          <a:cs typeface="Times New Roman"/>
                        </a:rPr>
                        <a:t>Roof </a:t>
                      </a:r>
                      <a:r>
                        <a:rPr lang="en-US" sz="1800" b="1" dirty="0" smtClean="0">
                          <a:effectLst/>
                          <a:latin typeface="Garamond" panose="02020404030301010803" pitchFamily="18" charset="0"/>
                          <a:ea typeface="Calibri"/>
                          <a:cs typeface="Times New Roman"/>
                        </a:rPr>
                        <a:t>System</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16,000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solidFill>
                            <a:srgbClr val="000000"/>
                          </a:solidFill>
                          <a:effectLst/>
                          <a:latin typeface="Garamond" panose="02020404030301010803" pitchFamily="18" charset="0"/>
                          <a:ea typeface="Calibri"/>
                          <a:cs typeface="Times New Roman"/>
                        </a:rPr>
                        <a:t>4,000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168,000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solidFill>
                            <a:srgbClr val="000000"/>
                          </a:solidFill>
                          <a:effectLst/>
                          <a:latin typeface="Garamond" panose="02020404030301010803" pitchFamily="18" charset="0"/>
                          <a:ea typeface="Calibri"/>
                          <a:cs typeface="Times New Roman"/>
                        </a:rPr>
                        <a:t>13,120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solidFill>
                            <a:srgbClr val="000000"/>
                          </a:solidFill>
                          <a:effectLst/>
                          <a:latin typeface="Garamond" panose="02020404030301010803" pitchFamily="18" charset="0"/>
                          <a:ea typeface="Calibri"/>
                          <a:cs typeface="Times New Roman"/>
                        </a:rPr>
                        <a:t>181,120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4102649165"/>
              </p:ext>
            </p:extLst>
          </p:nvPr>
        </p:nvGraphicFramePr>
        <p:xfrm>
          <a:off x="19583400" y="1615440"/>
          <a:ext cx="6553200" cy="4556760"/>
        </p:xfrm>
        <a:graphic>
          <a:graphicData uri="http://schemas.openxmlformats.org/drawingml/2006/table">
            <a:tbl>
              <a:tblPr firstRow="1" firstCol="1" bandRow="1"/>
              <a:tblGrid>
                <a:gridCol w="3347452"/>
                <a:gridCol w="3205748"/>
              </a:tblGrid>
              <a:tr h="0">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Loading (PSF)</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Level 2 Roof and Penthouse Level Roof</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0">
                <a:tc>
                  <a:txBody>
                    <a:bodyPr/>
                    <a:lstStyle/>
                    <a:p>
                      <a:pPr marL="0" marR="0" algn="l">
                        <a:lnSpc>
                          <a:spcPct val="115000"/>
                        </a:lnSpc>
                        <a:spcBef>
                          <a:spcPts val="0"/>
                        </a:spcBef>
                        <a:spcAft>
                          <a:spcPts val="0"/>
                        </a:spcAft>
                      </a:pPr>
                      <a:r>
                        <a:rPr lang="en-US" sz="2000" dirty="0">
                          <a:effectLst/>
                          <a:latin typeface="Garamond" panose="02020404030301010803" pitchFamily="18" charset="0"/>
                          <a:ea typeface="Calibri"/>
                          <a:cs typeface="Times New Roman"/>
                        </a:rPr>
                        <a:t>Concrete Slab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dirty="0">
                          <a:effectLst/>
                          <a:latin typeface="Garamond" panose="02020404030301010803" pitchFamily="18" charset="0"/>
                          <a:ea typeface="Calibri"/>
                          <a:cs typeface="Times New Roman"/>
                        </a:rPr>
                        <a:t>Metal Deck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dirty="0">
                          <a:effectLst/>
                          <a:latin typeface="Garamond" panose="02020404030301010803" pitchFamily="18" charset="0"/>
                          <a:ea typeface="Calibri"/>
                          <a:cs typeface="Times New Roman"/>
                        </a:rPr>
                        <a:t>Additional ¾” Concrete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dirty="0">
                          <a:effectLst/>
                          <a:latin typeface="Garamond" panose="02020404030301010803" pitchFamily="18" charset="0"/>
                          <a:ea typeface="Calibri"/>
                          <a:cs typeface="Times New Roman"/>
                        </a:rPr>
                        <a:t>M/E/C/L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a:effectLst/>
                          <a:latin typeface="Garamond" panose="02020404030301010803" pitchFamily="18" charset="0"/>
                          <a:ea typeface="Calibri"/>
                          <a:cs typeface="Times New Roman"/>
                        </a:rPr>
                        <a:t>Membrane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a:effectLst/>
                          <a:latin typeface="Garamond" panose="02020404030301010803" pitchFamily="18" charset="0"/>
                          <a:ea typeface="Calibri"/>
                          <a:cs typeface="Times New Roman"/>
                        </a:rPr>
                        <a:t>Insulation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dirty="0">
                          <a:effectLst/>
                          <a:latin typeface="Garamond" panose="02020404030301010803" pitchFamily="18" charset="0"/>
                          <a:ea typeface="Calibri"/>
                          <a:cs typeface="Times New Roman"/>
                        </a:rPr>
                        <a:t>Beam/Grinder Self-Weight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a:effectLst/>
                          <a:latin typeface="Garamond" panose="02020404030301010803" pitchFamily="18" charset="0"/>
                          <a:ea typeface="Calibri"/>
                          <a:cs typeface="Times New Roman"/>
                        </a:rPr>
                        <a:t>Green Roof Weight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l">
                        <a:lnSpc>
                          <a:spcPct val="115000"/>
                        </a:lnSpc>
                        <a:spcBef>
                          <a:spcPts val="0"/>
                        </a:spcBef>
                        <a:spcAft>
                          <a:spcPts val="0"/>
                        </a:spcAft>
                      </a:pPr>
                      <a:r>
                        <a:rPr lang="en-US" sz="2000" b="1">
                          <a:effectLst/>
                          <a:latin typeface="Garamond" panose="02020404030301010803" pitchFamily="18" charset="0"/>
                          <a:ea typeface="Calibri"/>
                          <a:cs typeface="Times New Roman"/>
                        </a:rPr>
                        <a:t>Total Dead Load</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97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0">
                <a:tc>
                  <a:txBody>
                    <a:bodyPr/>
                    <a:lstStyle/>
                    <a:p>
                      <a:pPr marL="0" marR="0" algn="l">
                        <a:lnSpc>
                          <a:spcPct val="115000"/>
                        </a:lnSpc>
                        <a:spcBef>
                          <a:spcPts val="0"/>
                        </a:spcBef>
                        <a:spcAft>
                          <a:spcPts val="0"/>
                        </a:spcAft>
                      </a:pPr>
                      <a:r>
                        <a:rPr lang="en-US" sz="2000">
                          <a:effectLst/>
                          <a:latin typeface="Garamond" panose="02020404030301010803" pitchFamily="18" charset="0"/>
                          <a:ea typeface="Calibri"/>
                          <a:cs typeface="Times New Roman"/>
                        </a:rPr>
                        <a:t>Live Load (ASCE Table 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50800">
                <a:tc>
                  <a:txBody>
                    <a:bodyPr/>
                    <a:lstStyle/>
                    <a:p>
                      <a:pPr marL="0" marR="0" algn="l">
                        <a:lnSpc>
                          <a:spcPct val="115000"/>
                        </a:lnSpc>
                        <a:spcBef>
                          <a:spcPts val="0"/>
                        </a:spcBef>
                        <a:spcAft>
                          <a:spcPts val="0"/>
                        </a:spcAft>
                      </a:pPr>
                      <a:r>
                        <a:rPr lang="en-US" sz="2000" b="1">
                          <a:effectLst/>
                          <a:latin typeface="Garamond" panose="02020404030301010803" pitchFamily="18" charset="0"/>
                          <a:ea typeface="Calibri"/>
                          <a:cs typeface="Times New Roman"/>
                        </a:rPr>
                        <a:t>Total Load</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Calibri"/>
                          <a:cs typeface="Times New Roman"/>
                        </a:rPr>
                        <a:t>197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bl>
          </a:graphicData>
        </a:graphic>
      </p:graphicFrame>
      <p:pic>
        <p:nvPicPr>
          <p:cNvPr id="20" name="Picture 19"/>
          <p:cNvPicPr/>
          <p:nvPr/>
        </p:nvPicPr>
        <p:blipFill>
          <a:blip r:embed="rId5">
            <a:extLst>
              <a:ext uri="{28A0092B-C50C-407E-A947-70E740481C1C}">
                <a14:useLocalDpi xmlns:a14="http://schemas.microsoft.com/office/drawing/2010/main" val="0"/>
              </a:ext>
            </a:extLst>
          </a:blip>
          <a:stretch>
            <a:fillRect/>
          </a:stretch>
        </p:blipFill>
        <p:spPr>
          <a:xfrm>
            <a:off x="10744200" y="3589020"/>
            <a:ext cx="5943600" cy="2735580"/>
          </a:xfrm>
          <a:prstGeom prst="rect">
            <a:avLst/>
          </a:prstGeom>
          <a:ln>
            <a:solidFill>
              <a:schemeClr val="tx1"/>
            </a:solidFill>
          </a:ln>
        </p:spPr>
      </p:pic>
      <p:sp>
        <p:nvSpPr>
          <p:cNvPr id="21" name="TextBox 20"/>
          <p:cNvSpPr txBox="1"/>
          <p:nvPr/>
        </p:nvSpPr>
        <p:spPr>
          <a:xfrm>
            <a:off x="12465853" y="6324600"/>
            <a:ext cx="2500301" cy="400110"/>
          </a:xfrm>
          <a:prstGeom prst="rect">
            <a:avLst/>
          </a:prstGeom>
          <a:noFill/>
        </p:spPr>
        <p:txBody>
          <a:bodyPr wrap="none" rtlCol="0">
            <a:spAutoFit/>
          </a:bodyPr>
          <a:lstStyle/>
          <a:p>
            <a:pPr algn="ctr"/>
            <a:r>
              <a:rPr lang="en-US" sz="2000" b="1" dirty="0" smtClean="0">
                <a:latin typeface="Garamond" panose="02020404030301010803" pitchFamily="18" charset="0"/>
              </a:rPr>
              <a:t>Cost Benefit Analysis</a:t>
            </a:r>
            <a:endParaRPr lang="en-US" sz="2000" b="1" dirty="0">
              <a:latin typeface="Garamond" panose="02020404030301010803" pitchFamily="18" charset="0"/>
            </a:endParaRPr>
          </a:p>
        </p:txBody>
      </p:sp>
      <p:sp>
        <p:nvSpPr>
          <p:cNvPr id="22" name="TextBox 21"/>
          <p:cNvSpPr txBox="1"/>
          <p:nvPr/>
        </p:nvSpPr>
        <p:spPr>
          <a:xfrm>
            <a:off x="9753601" y="3188910"/>
            <a:ext cx="7848600" cy="400110"/>
          </a:xfrm>
          <a:prstGeom prst="rect">
            <a:avLst/>
          </a:prstGeom>
          <a:noFill/>
        </p:spPr>
        <p:txBody>
          <a:bodyPr wrap="square" rtlCol="0">
            <a:spAutoFit/>
          </a:bodyPr>
          <a:lstStyle/>
          <a:p>
            <a:pPr algn="ctr"/>
            <a:r>
              <a:rPr lang="en-US" sz="2000" b="1" dirty="0" smtClean="0">
                <a:latin typeface="Garamond" panose="02020404030301010803" pitchFamily="18" charset="0"/>
              </a:rPr>
              <a:t>Green Roof Cost Estimation</a:t>
            </a:r>
            <a:endParaRPr lang="en-US" sz="2000" b="1" dirty="0">
              <a:latin typeface="Garamond" panose="02020404030301010803" pitchFamily="18" charset="0"/>
            </a:endParaRPr>
          </a:p>
        </p:txBody>
      </p:sp>
      <p:sp>
        <p:nvSpPr>
          <p:cNvPr id="23" name="TextBox 22"/>
          <p:cNvSpPr txBox="1"/>
          <p:nvPr/>
        </p:nvSpPr>
        <p:spPr>
          <a:xfrm>
            <a:off x="18935700" y="6162187"/>
            <a:ext cx="7848600" cy="400110"/>
          </a:xfrm>
          <a:prstGeom prst="rect">
            <a:avLst/>
          </a:prstGeom>
          <a:noFill/>
        </p:spPr>
        <p:txBody>
          <a:bodyPr wrap="square" rtlCol="0">
            <a:spAutoFit/>
          </a:bodyPr>
          <a:lstStyle/>
          <a:p>
            <a:pPr algn="ctr"/>
            <a:r>
              <a:rPr lang="en-US" sz="2000" b="1" dirty="0" smtClean="0">
                <a:latin typeface="Garamond" panose="02020404030301010803" pitchFamily="18" charset="0"/>
              </a:rPr>
              <a:t>Dead and Live Loads</a:t>
            </a:r>
            <a:endParaRPr lang="en-US" sz="2000" b="1" dirty="0">
              <a:latin typeface="Garamond" panose="02020404030301010803" pitchFamily="18" charset="0"/>
            </a:endParaRPr>
          </a:p>
        </p:txBody>
      </p:sp>
    </p:spTree>
    <p:extLst>
      <p:ext uri="{BB962C8B-B14F-4D97-AF65-F5344CB8AC3E}">
        <p14:creationId xmlns:p14="http://schemas.microsoft.com/office/powerpoint/2010/main" val="114779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401479"/>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b="1" dirty="0" smtClean="0">
                <a:latin typeface="Garamond" panose="02020404030301010803" pitchFamily="18" charset="0"/>
              </a:rPr>
              <a:t>Analysis 1: Green Roof System </a:t>
            </a:r>
          </a:p>
          <a:p>
            <a:pPr marL="800100" lvl="1" indent="-342900">
              <a:buFont typeface="Wingdings" panose="05000000000000000000" pitchFamily="2" charset="2"/>
              <a:buChar char="v"/>
            </a:pPr>
            <a:r>
              <a:rPr lang="en-US" sz="2300" dirty="0">
                <a:latin typeface="Garamond" panose="02020404030301010803" pitchFamily="18" charset="0"/>
              </a:rPr>
              <a:t>Background</a:t>
            </a:r>
          </a:p>
          <a:p>
            <a:pPr marL="800100" lvl="1" indent="-342900">
              <a:buFont typeface="Wingdings" panose="05000000000000000000" pitchFamily="2" charset="2"/>
              <a:buChar char="v"/>
            </a:pPr>
            <a:r>
              <a:rPr lang="en-US" sz="2300" dirty="0">
                <a:latin typeface="Garamond" panose="02020404030301010803" pitchFamily="18" charset="0"/>
              </a:rPr>
              <a:t>Green Roof Evaluation</a:t>
            </a:r>
          </a:p>
          <a:p>
            <a:pPr marL="800100" lvl="1" indent="-342900">
              <a:buFont typeface="Wingdings" panose="05000000000000000000" pitchFamily="2" charset="2"/>
              <a:buChar char="v"/>
            </a:pPr>
            <a:r>
              <a:rPr lang="en-US" sz="2300" b="1" dirty="0" smtClean="0">
                <a:latin typeface="Garamond" panose="02020404030301010803" pitchFamily="18" charset="0"/>
              </a:rPr>
              <a:t>Structural Breadth</a:t>
            </a:r>
          </a:p>
          <a:p>
            <a:pPr marL="800100" lvl="1" indent="-342900">
              <a:buFont typeface="Wingdings" panose="05000000000000000000" pitchFamily="2" charset="2"/>
              <a:buChar char="v"/>
            </a:pPr>
            <a:r>
              <a:rPr lang="en-US" sz="2300" dirty="0">
                <a:latin typeface="Garamond" panose="02020404030301010803" pitchFamily="18" charset="0"/>
              </a:rPr>
              <a:t>Results</a:t>
            </a:r>
            <a:r>
              <a:rPr lang="en-US" sz="2300" b="1" dirty="0" smtClean="0">
                <a:latin typeface="Garamond" panose="02020404030301010803" pitchFamily="18" charset="0"/>
              </a:rPr>
              <a:t> 	</a:t>
            </a:r>
          </a:p>
          <a:p>
            <a:r>
              <a:rPr lang="en-US" sz="2300" dirty="0" smtClean="0">
                <a:latin typeface="Garamond" panose="02020404030301010803" pitchFamily="18" charset="0"/>
              </a:rPr>
              <a:t>Analysis 2: MEP </a:t>
            </a:r>
            <a:r>
              <a:rPr lang="en-US" sz="2300" dirty="0">
                <a:latin typeface="Garamond" panose="02020404030301010803" pitchFamily="18" charset="0"/>
              </a:rPr>
              <a:t>Systems 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endParaRPr lang="en-US" sz="2300" dirty="0">
              <a:latin typeface="Garamond" panose="02020404030301010803" pitchFamily="18" charset="0"/>
            </a:endParaRP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1: Green Roof System</a:t>
            </a:r>
          </a:p>
          <a:p>
            <a:pPr algn="ctr"/>
            <a:r>
              <a:rPr lang="en-US" sz="2400" dirty="0" smtClean="0">
                <a:latin typeface="Garamond" panose="02020404030301010803" pitchFamily="18" charset="0"/>
              </a:rPr>
              <a:t>Structural Breadth </a:t>
            </a:r>
          </a:p>
        </p:txBody>
      </p:sp>
      <p:sp>
        <p:nvSpPr>
          <p:cNvPr id="15" name="Rectangle 14"/>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4876799" y="1219200"/>
                <a:ext cx="4261337" cy="5469702"/>
              </a:xfrm>
              <a:prstGeom prst="rect">
                <a:avLst/>
              </a:prstGeom>
              <a:noFill/>
            </p:spPr>
            <p:txBody>
              <a:bodyPr wrap="square" rtlCol="0">
                <a:spAutoFit/>
              </a:bodyPr>
              <a:lstStyle/>
              <a:p>
                <a:pPr lvl="0" algn="ctr"/>
                <a:r>
                  <a:rPr lang="en-US" sz="2400" b="1" dirty="0" smtClean="0">
                    <a:latin typeface="Garamond" panose="02020404030301010803" pitchFamily="18" charset="0"/>
                  </a:rPr>
                  <a:t>Structural Analysis Equations</a:t>
                </a:r>
              </a:p>
              <a:p>
                <a:pPr lvl="0" algn="ctr"/>
                <a:endParaRPr lang="en-US" sz="2000" b="1" dirty="0" smtClean="0">
                  <a:latin typeface="Garamond" panose="02020404030301010803" pitchFamily="18" charset="0"/>
                </a:endParaRPr>
              </a:p>
              <a:p>
                <a:pPr lvl="0" algn="ctr"/>
                <a:r>
                  <a:rPr lang="en-US" sz="2400" b="1" dirty="0" smtClean="0">
                    <a:latin typeface="Garamond" panose="02020404030301010803" pitchFamily="18" charset="0"/>
                  </a:rPr>
                  <a:t>Live </a:t>
                </a:r>
                <a:r>
                  <a:rPr lang="en-US" sz="2400" b="1" dirty="0">
                    <a:latin typeface="Garamond" panose="02020404030301010803" pitchFamily="18" charset="0"/>
                  </a:rPr>
                  <a:t>Load </a:t>
                </a:r>
                <a:r>
                  <a:rPr lang="en-US" sz="2400" b="1" dirty="0" smtClean="0">
                    <a:latin typeface="Garamond" panose="02020404030301010803" pitchFamily="18" charset="0"/>
                  </a:rPr>
                  <a:t>Reduction </a:t>
                </a:r>
              </a:p>
              <a:p>
                <a:pPr lvl="0" algn="ctr"/>
                <a:r>
                  <a:rPr lang="en-US" sz="2400" b="1" dirty="0" smtClean="0">
                    <a:solidFill>
                      <a:schemeClr val="bg2">
                        <a:lumMod val="50000"/>
                      </a:schemeClr>
                    </a:solidFill>
                    <a:latin typeface="Garamond" panose="02020404030301010803" pitchFamily="18" charset="0"/>
                  </a:rPr>
                  <a:t>L </a:t>
                </a:r>
                <a:r>
                  <a:rPr lang="en-US" sz="2400" b="1" dirty="0">
                    <a:solidFill>
                      <a:schemeClr val="bg2">
                        <a:lumMod val="50000"/>
                      </a:schemeClr>
                    </a:solidFill>
                    <a:latin typeface="Garamond" panose="02020404030301010803" pitchFamily="18" charset="0"/>
                  </a:rPr>
                  <a:t>= </a:t>
                </a:r>
                <a14:m>
                  <m:oMath xmlns:m="http://schemas.openxmlformats.org/officeDocument/2006/math">
                    <m:sSub>
                      <m:sSubPr>
                        <m:ctrlPr>
                          <a:rPr lang="en-US" sz="2400" b="1" i="1">
                            <a:solidFill>
                              <a:schemeClr val="bg2">
                                <a:lumMod val="50000"/>
                              </a:schemeClr>
                            </a:solidFill>
                            <a:latin typeface="Cambria Math"/>
                          </a:rPr>
                        </m:ctrlPr>
                      </m:sSubPr>
                      <m:e>
                        <m:r>
                          <a:rPr lang="en-US" sz="2400" b="1" i="1">
                            <a:solidFill>
                              <a:schemeClr val="bg2">
                                <a:lumMod val="50000"/>
                              </a:schemeClr>
                            </a:solidFill>
                            <a:latin typeface="Cambria Math" panose="02040503050406030204" pitchFamily="18" charset="0"/>
                          </a:rPr>
                          <m:t>𝑳</m:t>
                        </m:r>
                      </m:e>
                      <m:sub>
                        <m:r>
                          <a:rPr lang="en-US" sz="2400" b="1" i="1">
                            <a:solidFill>
                              <a:schemeClr val="bg2">
                                <a:lumMod val="50000"/>
                              </a:schemeClr>
                            </a:solidFill>
                            <a:latin typeface="Cambria Math" panose="02040503050406030204" pitchFamily="18" charset="0"/>
                          </a:rPr>
                          <m:t>𝒐</m:t>
                        </m:r>
                      </m:sub>
                    </m:sSub>
                    <m:r>
                      <a:rPr lang="en-US" sz="2400" b="1" i="1">
                        <a:solidFill>
                          <a:schemeClr val="bg2">
                            <a:lumMod val="50000"/>
                          </a:schemeClr>
                        </a:solidFill>
                        <a:latin typeface="Cambria Math" panose="02040503050406030204" pitchFamily="18" charset="0"/>
                      </a:rPr>
                      <m:t>[.</m:t>
                    </m:r>
                    <m:r>
                      <a:rPr lang="en-US" sz="2400" b="1" i="1">
                        <a:solidFill>
                          <a:schemeClr val="bg2">
                            <a:lumMod val="50000"/>
                          </a:schemeClr>
                        </a:solidFill>
                        <a:latin typeface="Cambria Math" panose="02040503050406030204" pitchFamily="18" charset="0"/>
                      </a:rPr>
                      <m:t>𝟐𝟓</m:t>
                    </m:r>
                    <m:r>
                      <a:rPr lang="en-US" sz="2400" b="1" i="1">
                        <a:solidFill>
                          <a:schemeClr val="bg2">
                            <a:lumMod val="50000"/>
                          </a:schemeClr>
                        </a:solidFill>
                        <a:latin typeface="Cambria Math" panose="02040503050406030204" pitchFamily="18" charset="0"/>
                      </a:rPr>
                      <m:t>+ </m:t>
                    </m:r>
                    <m:f>
                      <m:fPr>
                        <m:ctrlPr>
                          <a:rPr lang="en-US" sz="2400" b="1" i="1">
                            <a:solidFill>
                              <a:schemeClr val="bg2">
                                <a:lumMod val="50000"/>
                              </a:schemeClr>
                            </a:solidFill>
                            <a:latin typeface="Cambria Math"/>
                          </a:rPr>
                        </m:ctrlPr>
                      </m:fPr>
                      <m:num>
                        <m:r>
                          <a:rPr lang="en-US" sz="2400" b="1" i="1">
                            <a:solidFill>
                              <a:schemeClr val="bg2">
                                <a:lumMod val="50000"/>
                              </a:schemeClr>
                            </a:solidFill>
                            <a:latin typeface="Cambria Math" panose="02040503050406030204" pitchFamily="18" charset="0"/>
                          </a:rPr>
                          <m:t>𝟏𝟓</m:t>
                        </m:r>
                      </m:num>
                      <m:den>
                        <m:rad>
                          <m:radPr>
                            <m:degHide m:val="on"/>
                            <m:ctrlPr>
                              <a:rPr lang="en-US" sz="2400" b="1" i="1">
                                <a:solidFill>
                                  <a:schemeClr val="bg2">
                                    <a:lumMod val="50000"/>
                                  </a:schemeClr>
                                </a:solidFill>
                                <a:latin typeface="Cambria Math"/>
                              </a:rPr>
                            </m:ctrlPr>
                          </m:radPr>
                          <m:deg/>
                          <m:e>
                            <m:sSub>
                              <m:sSubPr>
                                <m:ctrlPr>
                                  <a:rPr lang="en-US" sz="2400" b="1" i="1">
                                    <a:solidFill>
                                      <a:schemeClr val="bg2">
                                        <a:lumMod val="50000"/>
                                      </a:schemeClr>
                                    </a:solidFill>
                                    <a:latin typeface="Cambria Math"/>
                                  </a:rPr>
                                </m:ctrlPr>
                              </m:sSubPr>
                              <m:e>
                                <m:r>
                                  <a:rPr lang="en-US" sz="2400" b="1" i="1">
                                    <a:solidFill>
                                      <a:schemeClr val="bg2">
                                        <a:lumMod val="50000"/>
                                      </a:schemeClr>
                                    </a:solidFill>
                                    <a:latin typeface="Cambria Math" panose="02040503050406030204" pitchFamily="18" charset="0"/>
                                  </a:rPr>
                                  <m:t>𝑲</m:t>
                                </m:r>
                              </m:e>
                              <m:sub>
                                <m:r>
                                  <a:rPr lang="en-US" sz="2400" b="1" i="1">
                                    <a:solidFill>
                                      <a:schemeClr val="bg2">
                                        <a:lumMod val="50000"/>
                                      </a:schemeClr>
                                    </a:solidFill>
                                    <a:latin typeface="Cambria Math" panose="02040503050406030204" pitchFamily="18" charset="0"/>
                                  </a:rPr>
                                  <m:t>𝑳𝑳</m:t>
                                </m:r>
                              </m:sub>
                            </m:sSub>
                            <m:sSub>
                              <m:sSubPr>
                                <m:ctrlPr>
                                  <a:rPr lang="en-US" sz="2400" b="1" i="1">
                                    <a:solidFill>
                                      <a:schemeClr val="bg2">
                                        <a:lumMod val="50000"/>
                                      </a:schemeClr>
                                    </a:solidFill>
                                    <a:latin typeface="Cambria Math"/>
                                  </a:rPr>
                                </m:ctrlPr>
                              </m:sSubPr>
                              <m:e>
                                <m:r>
                                  <a:rPr lang="en-US" sz="2400" b="1" i="1">
                                    <a:solidFill>
                                      <a:schemeClr val="bg2">
                                        <a:lumMod val="50000"/>
                                      </a:schemeClr>
                                    </a:solidFill>
                                    <a:latin typeface="Cambria Math" panose="02040503050406030204" pitchFamily="18" charset="0"/>
                                  </a:rPr>
                                  <m:t>𝑨</m:t>
                                </m:r>
                              </m:e>
                              <m:sub>
                                <m:r>
                                  <a:rPr lang="en-US" sz="2400" b="1" i="1">
                                    <a:solidFill>
                                      <a:schemeClr val="bg2">
                                        <a:lumMod val="50000"/>
                                      </a:schemeClr>
                                    </a:solidFill>
                                    <a:latin typeface="Cambria Math" panose="02040503050406030204" pitchFamily="18" charset="0"/>
                                  </a:rPr>
                                  <m:t>𝒕</m:t>
                                </m:r>
                              </m:sub>
                            </m:sSub>
                          </m:e>
                        </m:rad>
                      </m:den>
                    </m:f>
                    <m:r>
                      <m:rPr>
                        <m:nor/>
                      </m:rPr>
                      <a:rPr lang="en-US" sz="2400" b="1">
                        <a:solidFill>
                          <a:schemeClr val="bg2">
                            <a:lumMod val="50000"/>
                          </a:schemeClr>
                        </a:solidFill>
                        <a:latin typeface="Garamond" panose="02020404030301010803" pitchFamily="18" charset="0"/>
                      </a:rPr>
                      <m:t>]</m:t>
                    </m:r>
                  </m:oMath>
                </a14:m>
                <a:endParaRPr lang="en-US" sz="2400" b="1" dirty="0" smtClean="0">
                  <a:solidFill>
                    <a:schemeClr val="bg2">
                      <a:lumMod val="50000"/>
                    </a:schemeClr>
                  </a:solidFill>
                  <a:latin typeface="Garamond" panose="02020404030301010803" pitchFamily="18" charset="0"/>
                </a:endParaRPr>
              </a:p>
              <a:p>
                <a:pPr lvl="0" algn="ctr"/>
                <a:endParaRPr lang="en-US" sz="2400" dirty="0" smtClean="0">
                  <a:latin typeface="Garamond" panose="02020404030301010803" pitchFamily="18" charset="0"/>
                </a:endParaRPr>
              </a:p>
              <a:p>
                <a:pPr lvl="0" algn="ctr"/>
                <a:r>
                  <a:rPr lang="en-US" sz="2400" b="1" dirty="0" smtClean="0">
                    <a:latin typeface="Garamond" panose="02020404030301010803" pitchFamily="18" charset="0"/>
                  </a:rPr>
                  <a:t>Factored </a:t>
                </a:r>
                <a:r>
                  <a:rPr lang="en-US" sz="2400" b="1" dirty="0">
                    <a:latin typeface="Garamond" panose="02020404030301010803" pitchFamily="18" charset="0"/>
                  </a:rPr>
                  <a:t>Distributed </a:t>
                </a:r>
                <a:r>
                  <a:rPr lang="en-US" sz="2400" b="1" dirty="0" smtClean="0">
                    <a:latin typeface="Garamond" panose="02020404030301010803" pitchFamily="18" charset="0"/>
                  </a:rPr>
                  <a:t>Load</a:t>
                </a:r>
              </a:p>
              <a:p>
                <a:pPr lvl="0" algn="ctr"/>
                <a:r>
                  <a:rPr lang="en-US" sz="2400" b="1" dirty="0">
                    <a:solidFill>
                      <a:schemeClr val="bg2">
                        <a:lumMod val="50000"/>
                      </a:schemeClr>
                    </a:solidFill>
                    <a:latin typeface="Garamond" panose="02020404030301010803" pitchFamily="18" charset="0"/>
                  </a:rPr>
                  <a:t>W=(1.2)(</a:t>
                </a:r>
                <a:r>
                  <a:rPr lang="en-US" sz="2400" b="1" dirty="0" smtClean="0">
                    <a:solidFill>
                      <a:schemeClr val="bg2">
                        <a:lumMod val="50000"/>
                      </a:schemeClr>
                    </a:solidFill>
                    <a:latin typeface="Garamond" panose="02020404030301010803" pitchFamily="18" charset="0"/>
                  </a:rPr>
                  <a:t>D</a:t>
                </a:r>
                <a:r>
                  <a:rPr lang="en-US" sz="2400" b="1" baseline="-25000" dirty="0">
                    <a:solidFill>
                      <a:schemeClr val="bg2">
                        <a:lumMod val="50000"/>
                      </a:schemeClr>
                    </a:solidFill>
                    <a:latin typeface="Garamond" panose="02020404030301010803" pitchFamily="18" charset="0"/>
                  </a:rPr>
                  <a:t>L</a:t>
                </a:r>
                <a:r>
                  <a:rPr lang="en-US" sz="2400" b="1" dirty="0" smtClean="0">
                    <a:solidFill>
                      <a:schemeClr val="bg2">
                        <a:lumMod val="50000"/>
                      </a:schemeClr>
                    </a:solidFill>
                    <a:latin typeface="Garamond" panose="02020404030301010803" pitchFamily="18" charset="0"/>
                  </a:rPr>
                  <a:t>)+(1.6</a:t>
                </a:r>
                <a:r>
                  <a:rPr lang="en-US" sz="2400" b="1" dirty="0">
                    <a:solidFill>
                      <a:schemeClr val="bg2">
                        <a:lumMod val="50000"/>
                      </a:schemeClr>
                    </a:solidFill>
                    <a:latin typeface="Garamond" panose="02020404030301010803" pitchFamily="18" charset="0"/>
                  </a:rPr>
                  <a:t>)(</a:t>
                </a:r>
                <a:r>
                  <a:rPr lang="en-US" sz="2400" b="1" dirty="0" smtClean="0">
                    <a:solidFill>
                      <a:schemeClr val="bg2">
                        <a:lumMod val="50000"/>
                      </a:schemeClr>
                    </a:solidFill>
                    <a:latin typeface="Garamond" panose="02020404030301010803" pitchFamily="18" charset="0"/>
                  </a:rPr>
                  <a:t>L)</a:t>
                </a:r>
              </a:p>
              <a:p>
                <a:pPr lvl="0" algn="ctr"/>
                <a:endParaRPr lang="en-US" sz="2400" dirty="0" smtClean="0">
                  <a:latin typeface="Garamond" panose="02020404030301010803" pitchFamily="18" charset="0"/>
                </a:endParaRPr>
              </a:p>
              <a:p>
                <a:pPr lvl="0" algn="ctr"/>
                <a:r>
                  <a:rPr lang="en-US" sz="2400" b="1" dirty="0" smtClean="0">
                    <a:latin typeface="Garamond" panose="02020404030301010803" pitchFamily="18" charset="0"/>
                  </a:rPr>
                  <a:t>Factored </a:t>
                </a:r>
                <a:r>
                  <a:rPr lang="en-US" sz="2400" b="1" dirty="0">
                    <a:latin typeface="Garamond" panose="02020404030301010803" pitchFamily="18" charset="0"/>
                  </a:rPr>
                  <a:t>Bending </a:t>
                </a:r>
                <a:r>
                  <a:rPr lang="en-US" sz="2400" b="1" dirty="0" smtClean="0">
                    <a:latin typeface="Garamond" panose="02020404030301010803" pitchFamily="18" charset="0"/>
                  </a:rPr>
                  <a:t>Moment</a:t>
                </a:r>
              </a:p>
              <a:p>
                <a:pPr lvl="0" algn="ctr"/>
                <a:r>
                  <a:rPr lang="en-US" sz="2400" b="1" dirty="0" smtClean="0">
                    <a:solidFill>
                      <a:schemeClr val="bg2">
                        <a:lumMod val="50000"/>
                      </a:schemeClr>
                    </a:solidFill>
                    <a:latin typeface="Garamond" panose="02020404030301010803" pitchFamily="18" charset="0"/>
                  </a:rPr>
                  <a:t>M</a:t>
                </a:r>
                <a:r>
                  <a:rPr lang="en-US" sz="2400" b="1" baseline="-25000" dirty="0" smtClean="0">
                    <a:solidFill>
                      <a:schemeClr val="bg2">
                        <a:lumMod val="50000"/>
                      </a:schemeClr>
                    </a:solidFill>
                    <a:latin typeface="Garamond" panose="02020404030301010803" pitchFamily="18" charset="0"/>
                  </a:rPr>
                  <a:t>u</a:t>
                </a:r>
                <a:r>
                  <a:rPr lang="en-US" sz="2400" b="1" dirty="0" smtClean="0">
                    <a:solidFill>
                      <a:schemeClr val="bg2">
                        <a:lumMod val="50000"/>
                      </a:schemeClr>
                    </a:solidFill>
                    <a:latin typeface="Garamond" panose="02020404030301010803" pitchFamily="18" charset="0"/>
                  </a:rPr>
                  <a:t> </a:t>
                </a:r>
                <a:r>
                  <a:rPr lang="en-US" sz="2400" b="1" dirty="0">
                    <a:solidFill>
                      <a:schemeClr val="bg2">
                        <a:lumMod val="50000"/>
                      </a:schemeClr>
                    </a:solidFill>
                    <a:latin typeface="Garamond" panose="02020404030301010803" pitchFamily="18" charset="0"/>
                  </a:rPr>
                  <a:t>= </a:t>
                </a:r>
                <a14:m>
                  <m:oMath xmlns:m="http://schemas.openxmlformats.org/officeDocument/2006/math">
                    <m:f>
                      <m:fPr>
                        <m:ctrlPr>
                          <a:rPr lang="en-US" sz="2400" b="1" i="1">
                            <a:solidFill>
                              <a:schemeClr val="bg2">
                                <a:lumMod val="50000"/>
                              </a:schemeClr>
                            </a:solidFill>
                            <a:latin typeface="Cambria Math"/>
                          </a:rPr>
                        </m:ctrlPr>
                      </m:fPr>
                      <m:num>
                        <m:sSub>
                          <m:sSubPr>
                            <m:ctrlPr>
                              <a:rPr lang="en-US" sz="2400" b="1" i="1">
                                <a:solidFill>
                                  <a:schemeClr val="bg2">
                                    <a:lumMod val="50000"/>
                                  </a:schemeClr>
                                </a:solidFill>
                                <a:latin typeface="Cambria Math"/>
                              </a:rPr>
                            </m:ctrlPr>
                          </m:sSubPr>
                          <m:e>
                            <m:r>
                              <a:rPr lang="en-US" sz="2400" b="1" i="1">
                                <a:solidFill>
                                  <a:schemeClr val="bg2">
                                    <a:lumMod val="50000"/>
                                  </a:schemeClr>
                                </a:solidFill>
                                <a:latin typeface="Cambria Math" panose="02040503050406030204" pitchFamily="18" charset="0"/>
                              </a:rPr>
                              <m:t>(</m:t>
                            </m:r>
                            <m:r>
                              <a:rPr lang="en-US" sz="2400" b="1" i="1">
                                <a:solidFill>
                                  <a:schemeClr val="bg2">
                                    <a:lumMod val="50000"/>
                                  </a:schemeClr>
                                </a:solidFill>
                                <a:latin typeface="Cambria Math" panose="02040503050406030204" pitchFamily="18" charset="0"/>
                              </a:rPr>
                              <m:t>𝒘</m:t>
                            </m:r>
                          </m:e>
                          <m:sub>
                            <m:r>
                              <a:rPr lang="en-US" sz="2400" b="1" i="1">
                                <a:solidFill>
                                  <a:schemeClr val="bg2">
                                    <a:lumMod val="50000"/>
                                  </a:schemeClr>
                                </a:solidFill>
                                <a:latin typeface="Cambria Math" panose="02040503050406030204" pitchFamily="18" charset="0"/>
                              </a:rPr>
                              <m:t>𝒖</m:t>
                            </m:r>
                          </m:sub>
                        </m:sSub>
                        <m:r>
                          <a:rPr lang="en-US" sz="2400" b="1" i="1">
                            <a:solidFill>
                              <a:schemeClr val="bg2">
                                <a:lumMod val="50000"/>
                              </a:schemeClr>
                            </a:solidFill>
                            <a:latin typeface="Cambria Math" panose="02040503050406030204" pitchFamily="18" charset="0"/>
                          </a:rPr>
                          <m:t>)(</m:t>
                        </m:r>
                        <m:sSup>
                          <m:sSupPr>
                            <m:ctrlPr>
                              <a:rPr lang="en-US" sz="2400" b="1" i="1">
                                <a:solidFill>
                                  <a:schemeClr val="bg2">
                                    <a:lumMod val="50000"/>
                                  </a:schemeClr>
                                </a:solidFill>
                                <a:latin typeface="Cambria Math"/>
                              </a:rPr>
                            </m:ctrlPr>
                          </m:sSupPr>
                          <m:e>
                            <m:r>
                              <a:rPr lang="en-US" sz="2400" b="1" i="1">
                                <a:solidFill>
                                  <a:schemeClr val="bg2">
                                    <a:lumMod val="50000"/>
                                  </a:schemeClr>
                                </a:solidFill>
                                <a:latin typeface="Cambria Math" panose="02040503050406030204" pitchFamily="18" charset="0"/>
                              </a:rPr>
                              <m:t>𝒍</m:t>
                            </m:r>
                          </m:e>
                          <m:sup>
                            <m:r>
                              <a:rPr lang="en-US" sz="2400" b="1" i="1">
                                <a:solidFill>
                                  <a:schemeClr val="bg2">
                                    <a:lumMod val="50000"/>
                                  </a:schemeClr>
                                </a:solidFill>
                                <a:latin typeface="Cambria Math" panose="02040503050406030204" pitchFamily="18" charset="0"/>
                              </a:rPr>
                              <m:t>𝟐</m:t>
                            </m:r>
                          </m:sup>
                        </m:sSup>
                        <m:r>
                          <a:rPr lang="en-US" sz="2400" b="1" i="1">
                            <a:solidFill>
                              <a:schemeClr val="bg2">
                                <a:lumMod val="50000"/>
                              </a:schemeClr>
                            </a:solidFill>
                            <a:latin typeface="Cambria Math" panose="02040503050406030204" pitchFamily="18" charset="0"/>
                          </a:rPr>
                          <m:t>)</m:t>
                        </m:r>
                      </m:num>
                      <m:den>
                        <m:r>
                          <a:rPr lang="en-US" sz="2400" b="1" i="1">
                            <a:solidFill>
                              <a:schemeClr val="bg2">
                                <a:lumMod val="50000"/>
                              </a:schemeClr>
                            </a:solidFill>
                            <a:latin typeface="Cambria Math" panose="02040503050406030204" pitchFamily="18" charset="0"/>
                          </a:rPr>
                          <m:t>𝟖</m:t>
                        </m:r>
                      </m:den>
                    </m:f>
                  </m:oMath>
                </a14:m>
                <a:endParaRPr lang="en-US" sz="2400" dirty="0" smtClean="0">
                  <a:latin typeface="Garamond" panose="02020404030301010803" pitchFamily="18" charset="0"/>
                </a:endParaRPr>
              </a:p>
              <a:p>
                <a:pPr lvl="0" algn="ctr"/>
                <a:endParaRPr lang="en-US" sz="2400" dirty="0" smtClean="0">
                  <a:latin typeface="Garamond" panose="02020404030301010803" pitchFamily="18" charset="0"/>
                </a:endParaRPr>
              </a:p>
              <a:p>
                <a:pPr lvl="0" algn="ctr"/>
                <a:r>
                  <a:rPr lang="en-US" sz="2400" b="1" dirty="0" smtClean="0">
                    <a:latin typeface="Garamond" panose="02020404030301010803" pitchFamily="18" charset="0"/>
                  </a:rPr>
                  <a:t>Factored Shear</a:t>
                </a:r>
              </a:p>
              <a:p>
                <a:pPr lvl="0" algn="ctr"/>
                <a:r>
                  <a:rPr lang="en-US" sz="2400" dirty="0" smtClean="0">
                    <a:solidFill>
                      <a:schemeClr val="bg2">
                        <a:lumMod val="50000"/>
                      </a:schemeClr>
                    </a:solidFill>
                    <a:latin typeface="Garamond" panose="02020404030301010803" pitchFamily="18" charset="0"/>
                  </a:rPr>
                  <a:t> </a:t>
                </a:r>
                <a:r>
                  <a:rPr lang="en-US" sz="2400" b="1" dirty="0">
                    <a:solidFill>
                      <a:schemeClr val="bg2">
                        <a:lumMod val="50000"/>
                      </a:schemeClr>
                    </a:solidFill>
                    <a:latin typeface="Garamond" panose="02020404030301010803" pitchFamily="18" charset="0"/>
                  </a:rPr>
                  <a:t>V</a:t>
                </a:r>
                <a:r>
                  <a:rPr lang="en-US" sz="2400" b="1" baseline="-25000" dirty="0">
                    <a:solidFill>
                      <a:schemeClr val="bg2">
                        <a:lumMod val="50000"/>
                      </a:schemeClr>
                    </a:solidFill>
                    <a:latin typeface="Garamond" panose="02020404030301010803" pitchFamily="18" charset="0"/>
                  </a:rPr>
                  <a:t>u</a:t>
                </a:r>
                <a:r>
                  <a:rPr lang="en-US" sz="2400" b="1" dirty="0">
                    <a:solidFill>
                      <a:schemeClr val="bg2">
                        <a:lumMod val="50000"/>
                      </a:schemeClr>
                    </a:solidFill>
                    <a:latin typeface="Garamond" panose="02020404030301010803" pitchFamily="18" charset="0"/>
                  </a:rPr>
                  <a:t> = </a:t>
                </a:r>
                <a14:m>
                  <m:oMath xmlns:m="http://schemas.openxmlformats.org/officeDocument/2006/math">
                    <m:f>
                      <m:fPr>
                        <m:ctrlPr>
                          <a:rPr lang="en-US" sz="2400" b="1" i="1">
                            <a:solidFill>
                              <a:schemeClr val="bg2">
                                <a:lumMod val="50000"/>
                              </a:schemeClr>
                            </a:solidFill>
                            <a:latin typeface="Cambria Math"/>
                          </a:rPr>
                        </m:ctrlPr>
                      </m:fPr>
                      <m:num>
                        <m:sSub>
                          <m:sSubPr>
                            <m:ctrlPr>
                              <a:rPr lang="en-US" sz="2400" b="1" i="1">
                                <a:solidFill>
                                  <a:schemeClr val="bg2">
                                    <a:lumMod val="50000"/>
                                  </a:schemeClr>
                                </a:solidFill>
                                <a:latin typeface="Cambria Math"/>
                              </a:rPr>
                            </m:ctrlPr>
                          </m:sSubPr>
                          <m:e>
                            <m:r>
                              <a:rPr lang="en-US" sz="2400" b="1" i="1">
                                <a:solidFill>
                                  <a:schemeClr val="bg2">
                                    <a:lumMod val="50000"/>
                                  </a:schemeClr>
                                </a:solidFill>
                                <a:latin typeface="Cambria Math" panose="02040503050406030204" pitchFamily="18" charset="0"/>
                              </a:rPr>
                              <m:t>(</m:t>
                            </m:r>
                            <m:r>
                              <a:rPr lang="en-US" sz="2400" b="1" i="1">
                                <a:solidFill>
                                  <a:schemeClr val="bg2">
                                    <a:lumMod val="50000"/>
                                  </a:schemeClr>
                                </a:solidFill>
                                <a:latin typeface="Cambria Math" panose="02040503050406030204" pitchFamily="18" charset="0"/>
                              </a:rPr>
                              <m:t>𝒘</m:t>
                            </m:r>
                          </m:e>
                          <m:sub>
                            <m:r>
                              <a:rPr lang="en-US" sz="2400" b="1" i="1">
                                <a:solidFill>
                                  <a:schemeClr val="bg2">
                                    <a:lumMod val="50000"/>
                                  </a:schemeClr>
                                </a:solidFill>
                                <a:latin typeface="Cambria Math" panose="02040503050406030204" pitchFamily="18" charset="0"/>
                              </a:rPr>
                              <m:t>𝒖</m:t>
                            </m:r>
                          </m:sub>
                        </m:sSub>
                        <m:r>
                          <a:rPr lang="en-US" sz="2400" b="1" i="1">
                            <a:solidFill>
                              <a:schemeClr val="bg2">
                                <a:lumMod val="50000"/>
                              </a:schemeClr>
                            </a:solidFill>
                            <a:latin typeface="Cambria Math" panose="02040503050406030204" pitchFamily="18" charset="0"/>
                          </a:rPr>
                          <m:t>)(</m:t>
                        </m:r>
                        <m:r>
                          <a:rPr lang="en-US" sz="2400" b="1" i="1">
                            <a:solidFill>
                              <a:schemeClr val="bg2">
                                <a:lumMod val="50000"/>
                              </a:schemeClr>
                            </a:solidFill>
                            <a:latin typeface="Cambria Math" panose="02040503050406030204" pitchFamily="18" charset="0"/>
                          </a:rPr>
                          <m:t>𝒍</m:t>
                        </m:r>
                        <m:r>
                          <a:rPr lang="en-US" sz="2400" b="1" i="1">
                            <a:solidFill>
                              <a:schemeClr val="bg2">
                                <a:lumMod val="50000"/>
                              </a:schemeClr>
                            </a:solidFill>
                            <a:latin typeface="Cambria Math" panose="02040503050406030204" pitchFamily="18" charset="0"/>
                          </a:rPr>
                          <m:t>)</m:t>
                        </m:r>
                      </m:num>
                      <m:den>
                        <m:r>
                          <a:rPr lang="en-US" sz="2400" b="1" i="1">
                            <a:solidFill>
                              <a:schemeClr val="bg2">
                                <a:lumMod val="50000"/>
                              </a:schemeClr>
                            </a:solidFill>
                            <a:latin typeface="Cambria Math" panose="02040503050406030204" pitchFamily="18" charset="0"/>
                          </a:rPr>
                          <m:t>𝟐</m:t>
                        </m:r>
                      </m:den>
                    </m:f>
                  </m:oMath>
                </a14:m>
                <a:endParaRPr lang="en-US" sz="2000" dirty="0">
                  <a:latin typeface="Garamond" panose="02020404030301010803"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876799" y="1219200"/>
                <a:ext cx="4261337" cy="5469702"/>
              </a:xfrm>
              <a:prstGeom prst="rect">
                <a:avLst/>
              </a:prstGeom>
              <a:blipFill rotWithShape="1">
                <a:blip r:embed="rId4"/>
                <a:stretch>
                  <a:fillRect t="-892" b="-334"/>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975968136"/>
              </p:ext>
            </p:extLst>
          </p:nvPr>
        </p:nvGraphicFramePr>
        <p:xfrm>
          <a:off x="9372600" y="1828800"/>
          <a:ext cx="5486400" cy="4419600"/>
        </p:xfrm>
        <a:graphic>
          <a:graphicData uri="http://schemas.openxmlformats.org/drawingml/2006/table">
            <a:tbl>
              <a:tblPr firstRow="1" firstCol="1" bandRow="1">
                <a:tableStyleId>{5C22544A-7EE6-4342-B048-85BDC9FD1C3A}</a:tableStyleId>
              </a:tblPr>
              <a:tblGrid>
                <a:gridCol w="2743200"/>
                <a:gridCol w="2743200"/>
              </a:tblGrid>
              <a:tr h="1010692">
                <a:tc>
                  <a:txBody>
                    <a:bodyPr/>
                    <a:lstStyle/>
                    <a:p>
                      <a:pPr marL="0" marR="0" algn="ctr">
                        <a:lnSpc>
                          <a:spcPct val="115000"/>
                        </a:lnSpc>
                        <a:spcBef>
                          <a:spcPts val="0"/>
                        </a:spcBef>
                        <a:spcAft>
                          <a:spcPts val="0"/>
                        </a:spcAft>
                      </a:pPr>
                      <a:r>
                        <a:rPr lang="en-US" sz="2400" u="sng" dirty="0" smtClean="0">
                          <a:solidFill>
                            <a:schemeClr val="tx1"/>
                          </a:solidFill>
                          <a:effectLst/>
                          <a:latin typeface="Garamond" panose="02020404030301010803" pitchFamily="18" charset="0"/>
                        </a:rPr>
                        <a:t>Beams</a:t>
                      </a:r>
                      <a:endParaRPr lang="en-US" sz="2400" dirty="0" smtClean="0">
                        <a:solidFill>
                          <a:schemeClr val="tx1"/>
                        </a:solidFill>
                        <a:effectLst/>
                        <a:latin typeface="Garamond" panose="02020404030301010803" pitchFamily="18" charset="0"/>
                      </a:endParaRPr>
                    </a:p>
                    <a:p>
                      <a:pPr marL="0" marR="0" algn="ctr">
                        <a:lnSpc>
                          <a:spcPct val="115000"/>
                        </a:lnSpc>
                        <a:spcBef>
                          <a:spcPts val="0"/>
                        </a:spcBef>
                        <a:spcAft>
                          <a:spcPts val="0"/>
                        </a:spcAft>
                      </a:pPr>
                      <a:r>
                        <a:rPr lang="en-US" sz="2400" u="sng" dirty="0" smtClean="0">
                          <a:solidFill>
                            <a:schemeClr val="tx1"/>
                          </a:solidFill>
                          <a:effectLst/>
                          <a:latin typeface="Garamond" panose="02020404030301010803" pitchFamily="18" charset="0"/>
                        </a:rPr>
                        <a:t>5” spacing 0.C.</a:t>
                      </a:r>
                      <a:endParaRPr lang="en-US" sz="2400" dirty="0" smtClean="0">
                        <a:solidFill>
                          <a:schemeClr val="tx1"/>
                        </a:solidFill>
                        <a:effectLst/>
                        <a:latin typeface="Garamond" panose="02020404030301010803" pitchFamily="18" charset="0"/>
                        <a:ea typeface="Calibri"/>
                        <a:cs typeface="Times New Roman"/>
                      </a:endParaRPr>
                    </a:p>
                  </a:txBody>
                  <a:tcPr marL="68580" marR="68580" marT="0" marB="0" anchor="ctr">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u="sng" dirty="0" smtClean="0">
                          <a:solidFill>
                            <a:schemeClr val="tx1"/>
                          </a:solidFill>
                          <a:effectLst/>
                          <a:latin typeface="Garamond" panose="02020404030301010803" pitchFamily="18" charset="0"/>
                        </a:rPr>
                        <a:t>Grinders</a:t>
                      </a:r>
                      <a:endParaRPr lang="en-US" sz="2400" dirty="0" smtClean="0">
                        <a:solidFill>
                          <a:schemeClr val="tx1"/>
                        </a:solidFill>
                        <a:effectLst/>
                        <a:latin typeface="Garamond" panose="02020404030301010803" pitchFamily="18" charset="0"/>
                        <a:ea typeface="Calibri"/>
                        <a:cs typeface="Times New Roman"/>
                      </a:endParaRPr>
                    </a:p>
                  </a:txBody>
                  <a:tcPr marL="68580" marR="68580" marT="0" marB="0" anchor="ctr">
                    <a:solidFill>
                      <a:schemeClr val="bg2">
                        <a:lumMod val="90000"/>
                      </a:schemeClr>
                    </a:solidFill>
                  </a:tcPr>
                </a:tc>
              </a:tr>
              <a:tr h="3408908">
                <a:tc>
                  <a:txBody>
                    <a:bodyPr/>
                    <a:lstStyle/>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38.5</a:t>
                      </a:r>
                      <a:r>
                        <a:rPr lang="en-US" sz="2400" b="0" dirty="0" smtClean="0">
                          <a:solidFill>
                            <a:schemeClr val="tx1"/>
                          </a:solidFill>
                          <a:effectLst/>
                          <a:latin typeface="Garamond" panose="02020404030301010803" pitchFamily="18" charset="0"/>
                        </a:rPr>
                        <a:t>’  </a:t>
                      </a:r>
                      <a:r>
                        <a:rPr lang="en-US" sz="2400" b="0" dirty="0">
                          <a:solidFill>
                            <a:schemeClr val="tx1"/>
                          </a:solidFill>
                          <a:effectLst/>
                          <a:latin typeface="Garamond" panose="02020404030301010803" pitchFamily="18" charset="0"/>
                        </a:rPr>
                        <a:t>W21x44</a:t>
                      </a: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44.5’ </a:t>
                      </a:r>
                      <a:r>
                        <a:rPr lang="en-US" sz="2400" b="0" dirty="0" smtClean="0">
                          <a:solidFill>
                            <a:schemeClr val="tx1"/>
                          </a:solidFill>
                          <a:effectLst/>
                          <a:latin typeface="Garamond" panose="02020404030301010803" pitchFamily="18" charset="0"/>
                        </a:rPr>
                        <a:t> W24x55</a:t>
                      </a:r>
                      <a:endParaRPr lang="en-US" sz="2400" b="0" dirty="0">
                        <a:solidFill>
                          <a:schemeClr val="tx1"/>
                        </a:solidFill>
                        <a:effectLst/>
                        <a:latin typeface="Garamond" panose="02020404030301010803" pitchFamily="18" charset="0"/>
                      </a:endParaRP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44.5’ </a:t>
                      </a:r>
                      <a:r>
                        <a:rPr lang="en-US" sz="2400" b="0" dirty="0" smtClean="0">
                          <a:solidFill>
                            <a:schemeClr val="tx1"/>
                          </a:solidFill>
                          <a:effectLst/>
                          <a:latin typeface="Garamond" panose="02020404030301010803" pitchFamily="18" charset="0"/>
                        </a:rPr>
                        <a:t> W24x62</a:t>
                      </a:r>
                      <a:endParaRPr lang="en-US" sz="2400" b="0" dirty="0">
                        <a:solidFill>
                          <a:schemeClr val="tx1"/>
                        </a:solidFill>
                        <a:effectLst/>
                        <a:latin typeface="Garamond" panose="02020404030301010803" pitchFamily="18" charset="0"/>
                      </a:endParaRP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44.5’ </a:t>
                      </a:r>
                      <a:r>
                        <a:rPr lang="en-US" sz="2400" b="0" dirty="0" smtClean="0">
                          <a:solidFill>
                            <a:schemeClr val="tx1"/>
                          </a:solidFill>
                          <a:effectLst/>
                          <a:latin typeface="Garamond" panose="02020404030301010803" pitchFamily="18" charset="0"/>
                        </a:rPr>
                        <a:t> W24x76</a:t>
                      </a:r>
                    </a:p>
                    <a:p>
                      <a:pPr marL="0" marR="0" algn="ctr">
                        <a:lnSpc>
                          <a:spcPct val="115000"/>
                        </a:lnSpc>
                        <a:spcBef>
                          <a:spcPts val="0"/>
                        </a:spcBef>
                        <a:spcAft>
                          <a:spcPts val="0"/>
                        </a:spcAft>
                      </a:pPr>
                      <a:r>
                        <a:rPr lang="en-US" sz="2400" b="0" dirty="0" smtClean="0">
                          <a:solidFill>
                            <a:schemeClr val="tx1"/>
                          </a:solidFill>
                          <a:effectLst/>
                          <a:latin typeface="Garamond" panose="02020404030301010803" pitchFamily="18" charset="0"/>
                        </a:rPr>
                        <a:t>44.5’  </a:t>
                      </a:r>
                      <a:r>
                        <a:rPr lang="en-US" sz="2400" b="0" dirty="0">
                          <a:solidFill>
                            <a:schemeClr val="tx1"/>
                          </a:solidFill>
                          <a:effectLst/>
                          <a:latin typeface="Garamond" panose="02020404030301010803" pitchFamily="18" charset="0"/>
                        </a:rPr>
                        <a:t>W24x84</a:t>
                      </a: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44.5’ </a:t>
                      </a:r>
                      <a:r>
                        <a:rPr lang="en-US" sz="2400" b="0" dirty="0" smtClean="0">
                          <a:solidFill>
                            <a:schemeClr val="tx1"/>
                          </a:solidFill>
                          <a:effectLst/>
                          <a:latin typeface="Garamond" panose="02020404030301010803" pitchFamily="18" charset="0"/>
                        </a:rPr>
                        <a:t> W24x117</a:t>
                      </a:r>
                      <a:endParaRPr lang="en-US" sz="2400" b="0" dirty="0">
                        <a:solidFill>
                          <a:schemeClr val="tx1"/>
                        </a:solidFill>
                        <a:effectLst/>
                        <a:latin typeface="Garamond" panose="02020404030301010803" pitchFamily="18" charset="0"/>
                      </a:endParaRP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44.5’ </a:t>
                      </a:r>
                      <a:r>
                        <a:rPr lang="en-US" sz="2400" b="0" dirty="0" smtClean="0">
                          <a:solidFill>
                            <a:schemeClr val="tx1"/>
                          </a:solidFill>
                          <a:effectLst/>
                          <a:latin typeface="Garamond" panose="02020404030301010803" pitchFamily="18" charset="0"/>
                        </a:rPr>
                        <a:t> W24x131</a:t>
                      </a:r>
                      <a:endParaRPr lang="en-US" sz="2400" b="0" dirty="0">
                        <a:solidFill>
                          <a:schemeClr val="tx1"/>
                        </a:solidFill>
                        <a:effectLst/>
                        <a:latin typeface="Garamond" panose="02020404030301010803" pitchFamily="18" charset="0"/>
                        <a:ea typeface="Calibri"/>
                        <a:cs typeface="Times New Roman"/>
                      </a:endParaRPr>
                    </a:p>
                  </a:txBody>
                  <a:tcPr marL="68580" marR="68580" marT="0" marB="0" anchor="ctr">
                    <a:solidFill>
                      <a:schemeClr val="bg2"/>
                    </a:solidFill>
                  </a:tcPr>
                </a:tc>
                <a:tc>
                  <a:txBody>
                    <a:bodyPr/>
                    <a:lstStyle/>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11</a:t>
                      </a:r>
                      <a:r>
                        <a:rPr lang="en-US" sz="2400" b="0" dirty="0" smtClean="0">
                          <a:solidFill>
                            <a:schemeClr val="tx1"/>
                          </a:solidFill>
                          <a:effectLst/>
                          <a:latin typeface="Garamond" panose="02020404030301010803" pitchFamily="18" charset="0"/>
                        </a:rPr>
                        <a:t>’  </a:t>
                      </a:r>
                      <a:r>
                        <a:rPr lang="en-US" sz="2400" b="0" dirty="0">
                          <a:solidFill>
                            <a:schemeClr val="tx1"/>
                          </a:solidFill>
                          <a:effectLst/>
                          <a:latin typeface="Garamond" panose="02020404030301010803" pitchFamily="18" charset="0"/>
                        </a:rPr>
                        <a:t>W24x55</a:t>
                      </a: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31.5</a:t>
                      </a:r>
                      <a:r>
                        <a:rPr lang="en-US" sz="2400" b="0" dirty="0" smtClean="0">
                          <a:solidFill>
                            <a:schemeClr val="tx1"/>
                          </a:solidFill>
                          <a:effectLst/>
                          <a:latin typeface="Garamond" panose="02020404030301010803" pitchFamily="18" charset="0"/>
                        </a:rPr>
                        <a:t>’  </a:t>
                      </a:r>
                      <a:r>
                        <a:rPr lang="en-US" sz="2400" b="0" dirty="0">
                          <a:solidFill>
                            <a:schemeClr val="tx1"/>
                          </a:solidFill>
                          <a:effectLst/>
                          <a:latin typeface="Garamond" panose="02020404030301010803" pitchFamily="18" charset="0"/>
                        </a:rPr>
                        <a:t>W24x131</a:t>
                      </a: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31.5</a:t>
                      </a:r>
                      <a:r>
                        <a:rPr lang="en-US" sz="2400" b="0" dirty="0" smtClean="0">
                          <a:solidFill>
                            <a:schemeClr val="tx1"/>
                          </a:solidFill>
                          <a:effectLst/>
                          <a:latin typeface="Garamond" panose="02020404030301010803" pitchFamily="18" charset="0"/>
                        </a:rPr>
                        <a:t>’  </a:t>
                      </a:r>
                      <a:r>
                        <a:rPr lang="en-US" sz="2400" b="0" dirty="0">
                          <a:solidFill>
                            <a:schemeClr val="tx1"/>
                          </a:solidFill>
                          <a:effectLst/>
                          <a:latin typeface="Garamond" panose="02020404030301010803" pitchFamily="18" charset="0"/>
                        </a:rPr>
                        <a:t>W24x162 </a:t>
                      </a: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37.5’ </a:t>
                      </a:r>
                      <a:r>
                        <a:rPr lang="en-US" sz="2400" b="0" dirty="0" smtClean="0">
                          <a:solidFill>
                            <a:schemeClr val="tx1"/>
                          </a:solidFill>
                          <a:effectLst/>
                          <a:latin typeface="Garamond" panose="02020404030301010803" pitchFamily="18" charset="0"/>
                        </a:rPr>
                        <a:t> W24x162</a:t>
                      </a:r>
                      <a:endParaRPr lang="en-US" sz="2400" b="0" dirty="0">
                        <a:solidFill>
                          <a:schemeClr val="tx1"/>
                        </a:solidFill>
                        <a:effectLst/>
                        <a:latin typeface="Garamond" panose="02020404030301010803" pitchFamily="18" charset="0"/>
                      </a:endParaRPr>
                    </a:p>
                    <a:p>
                      <a:pPr marL="0" marR="0" algn="ctr">
                        <a:lnSpc>
                          <a:spcPct val="115000"/>
                        </a:lnSpc>
                        <a:spcBef>
                          <a:spcPts val="0"/>
                        </a:spcBef>
                        <a:spcAft>
                          <a:spcPts val="0"/>
                        </a:spcAft>
                      </a:pPr>
                      <a:r>
                        <a:rPr lang="en-US" sz="2400" b="0" dirty="0">
                          <a:solidFill>
                            <a:schemeClr val="tx1"/>
                          </a:solidFill>
                          <a:effectLst/>
                          <a:latin typeface="Garamond" panose="02020404030301010803" pitchFamily="18" charset="0"/>
                        </a:rPr>
                        <a:t>37.5</a:t>
                      </a:r>
                      <a:r>
                        <a:rPr lang="en-US" sz="2400" b="0" dirty="0" smtClean="0">
                          <a:solidFill>
                            <a:schemeClr val="tx1"/>
                          </a:solidFill>
                          <a:effectLst/>
                          <a:latin typeface="Garamond" panose="02020404030301010803" pitchFamily="18" charset="0"/>
                        </a:rPr>
                        <a:t>’  </a:t>
                      </a:r>
                      <a:r>
                        <a:rPr lang="en-US" sz="2400" b="0" dirty="0">
                          <a:solidFill>
                            <a:schemeClr val="tx1"/>
                          </a:solidFill>
                          <a:effectLst/>
                          <a:latin typeface="Garamond" panose="02020404030301010803" pitchFamily="18" charset="0"/>
                        </a:rPr>
                        <a:t>W24x229</a:t>
                      </a:r>
                      <a:endParaRPr lang="en-US" sz="2400" b="0" dirty="0">
                        <a:solidFill>
                          <a:schemeClr val="tx1"/>
                        </a:solidFill>
                        <a:effectLst/>
                        <a:latin typeface="Garamond" panose="02020404030301010803" pitchFamily="18" charset="0"/>
                        <a:ea typeface="Calibri"/>
                        <a:cs typeface="Times New Roman"/>
                      </a:endParaRPr>
                    </a:p>
                  </a:txBody>
                  <a:tcPr marL="68580" marR="68580" marT="0" marB="0" anchor="ctr">
                    <a:solidFill>
                      <a:schemeClr val="bg2"/>
                    </a:solidFill>
                  </a:tcPr>
                </a:tc>
              </a:tr>
            </a:tbl>
          </a:graphicData>
        </a:graphic>
      </p:graphicFrame>
      <p:pic>
        <p:nvPicPr>
          <p:cNvPr id="512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4369844" y="2640906"/>
            <a:ext cx="4630050" cy="258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5351369" y="6305490"/>
            <a:ext cx="2667000" cy="400110"/>
          </a:xfrm>
          <a:prstGeom prst="rect">
            <a:avLst/>
          </a:prstGeom>
          <a:noFill/>
        </p:spPr>
        <p:txBody>
          <a:bodyPr wrap="square" rtlCol="0">
            <a:spAutoFit/>
          </a:bodyPr>
          <a:lstStyle/>
          <a:p>
            <a:pPr algn="ctr"/>
            <a:r>
              <a:rPr lang="en-US" sz="2000" b="1" dirty="0" smtClean="0">
                <a:latin typeface="Garamond" panose="02020404030301010803" pitchFamily="18" charset="0"/>
              </a:rPr>
              <a:t>Typical Building Bay</a:t>
            </a:r>
            <a:endParaRPr lang="en-US" sz="2000" b="1" dirty="0">
              <a:latin typeface="Garamond" panose="02020404030301010803"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225822832"/>
              </p:ext>
            </p:extLst>
          </p:nvPr>
        </p:nvGraphicFramePr>
        <p:xfrm>
          <a:off x="18592799" y="1167384"/>
          <a:ext cx="8534401" cy="5538216"/>
        </p:xfrm>
        <a:graphic>
          <a:graphicData uri="http://schemas.openxmlformats.org/drawingml/2006/table">
            <a:tbl>
              <a:tblPr firstRow="1" firstCol="1" bandRow="1"/>
              <a:tblGrid>
                <a:gridCol w="2057401"/>
                <a:gridCol w="1143000"/>
                <a:gridCol w="1600200"/>
                <a:gridCol w="1143000"/>
                <a:gridCol w="1524000"/>
                <a:gridCol w="1066800"/>
              </a:tblGrid>
              <a:tr h="0">
                <a:tc>
                  <a:txBody>
                    <a:bodyPr/>
                    <a:lstStyle/>
                    <a:p>
                      <a:pPr marL="0" marR="0" algn="ctr">
                        <a:lnSpc>
                          <a:spcPct val="115000"/>
                        </a:lnSpc>
                        <a:spcBef>
                          <a:spcPts val="0"/>
                        </a:spcBef>
                        <a:spcAft>
                          <a:spcPts val="0"/>
                        </a:spcAft>
                      </a:pPr>
                      <a:r>
                        <a:rPr lang="en-US" sz="1800" b="1" dirty="0" smtClean="0">
                          <a:effectLst/>
                          <a:latin typeface="Garamond" panose="02020404030301010803" pitchFamily="18" charset="0"/>
                          <a:ea typeface="Calibri"/>
                          <a:cs typeface="Times New Roman"/>
                        </a:rPr>
                        <a:t>Type</a:t>
                      </a:r>
                      <a:endParaRPr lang="en-US" sz="1800" b="1"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Times New Roman"/>
                          <a:cs typeface="Times New Roman"/>
                        </a:rPr>
                        <a:t>Moment</a:t>
                      </a:r>
                      <a:endParaRPr lang="en-US" sz="18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1800" b="1" dirty="0">
                          <a:effectLst/>
                          <a:latin typeface="Garamond" panose="02020404030301010803" pitchFamily="18" charset="0"/>
                          <a:ea typeface="Times New Roman"/>
                          <a:cs typeface="Times New Roman"/>
                        </a:rPr>
                        <a:t>(k-</a:t>
                      </a:r>
                      <a:r>
                        <a:rPr lang="en-US" sz="1800" b="1" dirty="0" err="1">
                          <a:effectLst/>
                          <a:latin typeface="Garamond" panose="02020404030301010803" pitchFamily="18" charset="0"/>
                          <a:ea typeface="Times New Roman"/>
                          <a:cs typeface="Times New Roman"/>
                        </a:rPr>
                        <a:t>ft</a:t>
                      </a:r>
                      <a:r>
                        <a:rPr lang="en-US" sz="1800" b="1" dirty="0">
                          <a:effectLst/>
                          <a:latin typeface="Garamond" panose="02020404030301010803" pitchFamily="18" charset="0"/>
                          <a:ea typeface="Times New Roman"/>
                          <a:cs typeface="Times New Roman"/>
                        </a:rPr>
                        <a:t>)</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Times New Roman"/>
                          <a:cs typeface="Times New Roman"/>
                        </a:rPr>
                        <a:t>Max. Moment</a:t>
                      </a:r>
                      <a:endParaRPr lang="en-US" sz="1800" dirty="0">
                        <a:effectLst/>
                        <a:latin typeface="Garamond" panose="02020404030301010803" pitchFamily="18" charset="0"/>
                        <a:ea typeface="Calibri"/>
                        <a:cs typeface="Times New Roman"/>
                      </a:endParaRPr>
                    </a:p>
                    <a:p>
                      <a:pPr marL="0" marR="0" algn="ctr">
                        <a:lnSpc>
                          <a:spcPct val="115000"/>
                        </a:lnSpc>
                        <a:spcBef>
                          <a:spcPts val="0"/>
                        </a:spcBef>
                        <a:spcAft>
                          <a:spcPts val="0"/>
                        </a:spcAft>
                      </a:pPr>
                      <a:r>
                        <a:rPr lang="en-US" sz="1800" b="1" dirty="0">
                          <a:effectLst/>
                          <a:latin typeface="Garamond" panose="02020404030301010803" pitchFamily="18" charset="0"/>
                          <a:ea typeface="Times New Roman"/>
                          <a:cs typeface="Times New Roman"/>
                        </a:rPr>
                        <a:t>(k-</a:t>
                      </a:r>
                      <a:r>
                        <a:rPr lang="en-US" sz="1800" b="1" dirty="0" err="1">
                          <a:effectLst/>
                          <a:latin typeface="Garamond" panose="02020404030301010803" pitchFamily="18" charset="0"/>
                          <a:ea typeface="Times New Roman"/>
                          <a:cs typeface="Times New Roman"/>
                        </a:rPr>
                        <a:t>ft</a:t>
                      </a:r>
                      <a:r>
                        <a:rPr lang="en-US" sz="1800" b="1" dirty="0">
                          <a:effectLst/>
                          <a:latin typeface="Garamond" panose="02020404030301010803" pitchFamily="18" charset="0"/>
                          <a:ea typeface="Times New Roman"/>
                          <a:cs typeface="Times New Roman"/>
                        </a:rPr>
                        <a:t>)</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Times New Roman"/>
                          <a:cs typeface="Times New Roman"/>
                        </a:rPr>
                        <a:t>Shear (Kips)</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Times New Roman"/>
                          <a:cs typeface="Times New Roman"/>
                        </a:rPr>
                        <a:t>Max. Shear (Kips)</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800" b="1" dirty="0">
                          <a:effectLst/>
                          <a:latin typeface="Garamond" panose="02020404030301010803" pitchFamily="18" charset="0"/>
                          <a:ea typeface="Times New Roman"/>
                          <a:cs typeface="Times New Roman"/>
                        </a:rPr>
                        <a:t>Result</a:t>
                      </a:r>
                      <a:endParaRPr lang="en-US" sz="18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259214">
                <a:tc gridSpan="6">
                  <a:txBody>
                    <a:bodyPr/>
                    <a:lstStyle/>
                    <a:p>
                      <a:pPr marL="0" marR="0" algn="ctr">
                        <a:lnSpc>
                          <a:spcPct val="115000"/>
                        </a:lnSpc>
                        <a:spcBef>
                          <a:spcPts val="0"/>
                        </a:spcBef>
                        <a:spcAft>
                          <a:spcPts val="0"/>
                        </a:spcAft>
                      </a:pPr>
                      <a:r>
                        <a:rPr lang="en-US" sz="2000" b="1" dirty="0" smtClean="0">
                          <a:effectLst/>
                          <a:latin typeface="Garamond" panose="02020404030301010803" pitchFamily="18" charset="0"/>
                          <a:ea typeface="Times New Roman"/>
                          <a:cs typeface="Times New Roman"/>
                        </a:rPr>
                        <a:t>Beams</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W21x44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256.06</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358</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25.99</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217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Passing</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W24x55</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334.17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503</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30.04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252</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W24x62</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334.17</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574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30.04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306</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W24x76</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334.17</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750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30.04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315</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W24x84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334.17</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840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30.04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340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W24x117</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334.17</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1230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30.04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400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W24x131</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334.17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1390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30.04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444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Passing</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gridSpan="6">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Grinder</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W24x55</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40.53</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503</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14.74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252</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Passing</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W24x131</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441.55</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1390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56.07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444</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W24x162 (31.5 ft)</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441.55</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1760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56.07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529</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dirty="0" smtClean="0">
                          <a:effectLst/>
                          <a:latin typeface="Garamond" panose="02020404030301010803" pitchFamily="18" charset="0"/>
                          <a:ea typeface="Times New Roman"/>
                          <a:cs typeface="Times New Roman"/>
                        </a:rPr>
                        <a:t>W24x162</a:t>
                      </a:r>
                      <a:r>
                        <a:rPr lang="en-US" sz="2000" b="0" baseline="0" dirty="0">
                          <a:effectLst/>
                          <a:latin typeface="Garamond" panose="02020404030301010803" pitchFamily="18" charset="0"/>
                          <a:ea typeface="Times New Roman"/>
                          <a:cs typeface="Times New Roman"/>
                        </a:rPr>
                        <a:t> </a:t>
                      </a:r>
                      <a:r>
                        <a:rPr lang="en-US" sz="2000" b="1" dirty="0" smtClean="0">
                          <a:effectLst/>
                          <a:latin typeface="Garamond" panose="02020404030301010803" pitchFamily="18" charset="0"/>
                          <a:ea typeface="Times New Roman"/>
                          <a:cs typeface="Times New Roman"/>
                        </a:rPr>
                        <a:t>(37.5 </a:t>
                      </a:r>
                      <a:r>
                        <a:rPr lang="en-US" sz="2000" b="1" dirty="0" err="1">
                          <a:effectLst/>
                          <a:latin typeface="Garamond" panose="02020404030301010803" pitchFamily="18" charset="0"/>
                          <a:ea typeface="Times New Roman"/>
                          <a:cs typeface="Times New Roman"/>
                        </a:rPr>
                        <a:t>ft</a:t>
                      </a:r>
                      <a:r>
                        <a:rPr lang="en-US" sz="2000" b="1" dirty="0">
                          <a:effectLst/>
                          <a:latin typeface="Garamond" panose="02020404030301010803" pitchFamily="18" charset="0"/>
                          <a:ea typeface="Times New Roman"/>
                          <a:cs typeface="Times New Roman"/>
                        </a:rPr>
                        <a:t>)</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722.46</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1760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77.06</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529</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Times New Roman"/>
                          <a:cs typeface="Times New Roman"/>
                        </a:rPr>
                        <a:t>Passing</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W24x229</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722.46</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Times New Roman"/>
                          <a:cs typeface="Times New Roman"/>
                        </a:rPr>
                        <a:t>2530</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77.06</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b="1" dirty="0">
                          <a:effectLst/>
                          <a:latin typeface="Garamond" panose="02020404030301010803" pitchFamily="18" charset="0"/>
                          <a:ea typeface="Times New Roman"/>
                          <a:cs typeface="Times New Roman"/>
                        </a:rPr>
                        <a:t>749</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Times New Roman"/>
                          <a:cs typeface="Times New Roman"/>
                        </a:rPr>
                        <a:t>Passing</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sp>
        <p:nvSpPr>
          <p:cNvPr id="18" name="TextBox 17"/>
          <p:cNvSpPr txBox="1"/>
          <p:nvPr/>
        </p:nvSpPr>
        <p:spPr>
          <a:xfrm>
            <a:off x="10820400" y="6305490"/>
            <a:ext cx="2667000" cy="400110"/>
          </a:xfrm>
          <a:prstGeom prst="rect">
            <a:avLst/>
          </a:prstGeom>
          <a:noFill/>
        </p:spPr>
        <p:txBody>
          <a:bodyPr wrap="square" rtlCol="0">
            <a:spAutoFit/>
          </a:bodyPr>
          <a:lstStyle/>
          <a:p>
            <a:pPr algn="ctr"/>
            <a:r>
              <a:rPr lang="en-US" sz="2000" b="1" dirty="0" smtClean="0">
                <a:latin typeface="Garamond" panose="02020404030301010803" pitchFamily="18" charset="0"/>
              </a:rPr>
              <a:t>Beams and Grinders</a:t>
            </a:r>
            <a:endParaRPr lang="en-US" sz="2000" b="1" dirty="0">
              <a:latin typeface="Garamond" panose="02020404030301010803" pitchFamily="18" charset="0"/>
            </a:endParaRPr>
          </a:p>
        </p:txBody>
      </p:sp>
    </p:spTree>
    <p:extLst>
      <p:ext uri="{BB962C8B-B14F-4D97-AF65-F5344CB8AC3E}">
        <p14:creationId xmlns:p14="http://schemas.microsoft.com/office/powerpoint/2010/main" val="4031402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401479"/>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b="1" dirty="0" smtClean="0">
                <a:latin typeface="Garamond" panose="02020404030301010803" pitchFamily="18" charset="0"/>
              </a:rPr>
              <a:t>Analysis 1: Green Roof System </a:t>
            </a:r>
          </a:p>
          <a:p>
            <a:pPr marL="800100" lvl="1" indent="-342900">
              <a:buFont typeface="Wingdings" panose="05000000000000000000" pitchFamily="2" charset="2"/>
              <a:buChar char="v"/>
            </a:pPr>
            <a:r>
              <a:rPr lang="en-US" sz="2300" dirty="0">
                <a:latin typeface="Garamond" panose="02020404030301010803" pitchFamily="18" charset="0"/>
              </a:rPr>
              <a:t>Background</a:t>
            </a:r>
          </a:p>
          <a:p>
            <a:pPr marL="800100" lvl="1" indent="-342900">
              <a:buFont typeface="Wingdings" panose="05000000000000000000" pitchFamily="2" charset="2"/>
              <a:buChar char="v"/>
            </a:pPr>
            <a:r>
              <a:rPr lang="en-US" sz="2300" dirty="0">
                <a:latin typeface="Garamond" panose="02020404030301010803" pitchFamily="18" charset="0"/>
              </a:rPr>
              <a:t>Green Roof Evaluation</a:t>
            </a:r>
          </a:p>
          <a:p>
            <a:pPr marL="800100" lvl="1" indent="-342900">
              <a:buFont typeface="Wingdings" panose="05000000000000000000" pitchFamily="2" charset="2"/>
              <a:buChar char="v"/>
            </a:pPr>
            <a:r>
              <a:rPr lang="en-US" sz="2300" dirty="0" smtClean="0">
                <a:latin typeface="Garamond" panose="02020404030301010803" pitchFamily="18" charset="0"/>
              </a:rPr>
              <a:t>Structural Breadth</a:t>
            </a:r>
          </a:p>
          <a:p>
            <a:pPr marL="800100" lvl="1" indent="-342900">
              <a:buFont typeface="Wingdings" panose="05000000000000000000" pitchFamily="2" charset="2"/>
              <a:buChar char="v"/>
            </a:pPr>
            <a:r>
              <a:rPr lang="en-US" sz="2300" b="1" dirty="0">
                <a:latin typeface="Garamond" panose="02020404030301010803" pitchFamily="18" charset="0"/>
              </a:rPr>
              <a:t>Results</a:t>
            </a:r>
            <a:r>
              <a:rPr lang="en-US" sz="2300" b="1" dirty="0" smtClean="0">
                <a:latin typeface="Garamond" panose="02020404030301010803" pitchFamily="18" charset="0"/>
              </a:rPr>
              <a:t> 	</a:t>
            </a:r>
          </a:p>
          <a:p>
            <a:r>
              <a:rPr lang="en-US" sz="2300" dirty="0" smtClean="0">
                <a:latin typeface="Garamond" panose="02020404030301010803" pitchFamily="18" charset="0"/>
              </a:rPr>
              <a:t>Analysis 2: MEP </a:t>
            </a:r>
            <a:r>
              <a:rPr lang="en-US" sz="2300" dirty="0">
                <a:latin typeface="Garamond" panose="02020404030301010803" pitchFamily="18" charset="0"/>
              </a:rPr>
              <a:t>Systems Prefabrication</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endParaRPr lang="en-US" sz="2300" dirty="0">
              <a:latin typeface="Garamond" panose="02020404030301010803" pitchFamily="18" charset="0"/>
            </a:endParaRP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5" name="Rectangle 14"/>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572000" y="302566"/>
            <a:ext cx="4566138" cy="461665"/>
          </a:xfrm>
          <a:prstGeom prst="rect">
            <a:avLst/>
          </a:prstGeom>
          <a:noFill/>
        </p:spPr>
        <p:txBody>
          <a:bodyPr wrap="square" rtlCol="0">
            <a:spAutoFit/>
          </a:bodyPr>
          <a:lstStyle/>
          <a:p>
            <a:pPr algn="ctr"/>
            <a:r>
              <a:rPr lang="en-US" sz="2400" dirty="0" smtClean="0">
                <a:latin typeface="Garamond" panose="02020404030301010803" pitchFamily="18" charset="0"/>
              </a:rPr>
              <a:t>Analysis 1: Green Roof System </a:t>
            </a:r>
          </a:p>
        </p:txBody>
      </p:sp>
      <p:sp>
        <p:nvSpPr>
          <p:cNvPr id="5" name="TextBox 4"/>
          <p:cNvSpPr txBox="1"/>
          <p:nvPr/>
        </p:nvSpPr>
        <p:spPr>
          <a:xfrm>
            <a:off x="10972800" y="1839502"/>
            <a:ext cx="5486400" cy="1200329"/>
          </a:xfrm>
          <a:prstGeom prst="rect">
            <a:avLst/>
          </a:prstGeom>
          <a:noFill/>
        </p:spPr>
        <p:txBody>
          <a:bodyPr wrap="square" rtlCol="0">
            <a:spAutoFit/>
          </a:bodyPr>
          <a:lstStyle/>
          <a:p>
            <a:r>
              <a:rPr lang="en-US" sz="2400" b="1" dirty="0" smtClean="0">
                <a:latin typeface="Garamond" panose="02020404030301010803" pitchFamily="18" charset="0"/>
              </a:rPr>
              <a:t>Cons</a:t>
            </a:r>
          </a:p>
          <a:p>
            <a:pPr marL="342900" indent="-342900">
              <a:buFont typeface="Wingdings" panose="05000000000000000000" pitchFamily="2" charset="2"/>
              <a:buChar char="§"/>
            </a:pPr>
            <a:r>
              <a:rPr lang="en-US" sz="2400" dirty="0" smtClean="0">
                <a:latin typeface="Garamond" panose="02020404030301010803" pitchFamily="18" charset="0"/>
              </a:rPr>
              <a:t>High Initial Cost, $</a:t>
            </a:r>
            <a:r>
              <a:rPr lang="en-US" sz="2400" dirty="0">
                <a:solidFill>
                  <a:srgbClr val="000000"/>
                </a:solidFill>
                <a:latin typeface="Garamond" panose="02020404030301010803" pitchFamily="18" charset="0"/>
                <a:ea typeface="Calibri"/>
                <a:cs typeface="Times New Roman"/>
              </a:rPr>
              <a:t>181,120</a:t>
            </a:r>
            <a:endParaRPr lang="en-US" sz="2400" dirty="0">
              <a:latin typeface="Garamond" panose="02020404030301010803" pitchFamily="18" charset="0"/>
              <a:ea typeface="Calibri"/>
              <a:cs typeface="Times New Roman"/>
            </a:endParaRPr>
          </a:p>
          <a:p>
            <a:pPr marL="342900" indent="-342900">
              <a:buFont typeface="Wingdings" panose="05000000000000000000" pitchFamily="2" charset="2"/>
              <a:buChar char="§"/>
            </a:pPr>
            <a:r>
              <a:rPr lang="en-US" sz="2400" dirty="0" smtClean="0">
                <a:latin typeface="Garamond" panose="02020404030301010803" pitchFamily="18" charset="0"/>
              </a:rPr>
              <a:t>4 Days </a:t>
            </a:r>
            <a:r>
              <a:rPr lang="en-US" sz="2400" dirty="0">
                <a:latin typeface="Garamond" panose="02020404030301010803" pitchFamily="18" charset="0"/>
              </a:rPr>
              <a:t>I</a:t>
            </a:r>
            <a:r>
              <a:rPr lang="en-US" sz="2400" dirty="0" smtClean="0">
                <a:latin typeface="Garamond" panose="02020404030301010803" pitchFamily="18" charset="0"/>
              </a:rPr>
              <a:t>nstallation </a:t>
            </a:r>
            <a:r>
              <a:rPr lang="en-US" sz="2400" dirty="0">
                <a:latin typeface="Garamond" panose="02020404030301010803" pitchFamily="18" charset="0"/>
              </a:rPr>
              <a:t>P</a:t>
            </a:r>
            <a:r>
              <a:rPr lang="en-US" sz="2400" dirty="0" smtClean="0">
                <a:latin typeface="Garamond" panose="02020404030301010803" pitchFamily="18" charset="0"/>
              </a:rPr>
              <a:t>rocess</a:t>
            </a:r>
            <a:endParaRPr lang="en-US" sz="2400" dirty="0">
              <a:latin typeface="Garamond" panose="02020404030301010803" pitchFamily="18" charset="0"/>
            </a:endParaRPr>
          </a:p>
        </p:txBody>
      </p:sp>
      <p:sp>
        <p:nvSpPr>
          <p:cNvPr id="20" name="TextBox 19"/>
          <p:cNvSpPr txBox="1"/>
          <p:nvPr/>
        </p:nvSpPr>
        <p:spPr>
          <a:xfrm>
            <a:off x="10972800" y="3711476"/>
            <a:ext cx="5486400" cy="2308324"/>
          </a:xfrm>
          <a:prstGeom prst="rect">
            <a:avLst/>
          </a:prstGeom>
          <a:noFill/>
        </p:spPr>
        <p:txBody>
          <a:bodyPr wrap="square" rtlCol="0">
            <a:spAutoFit/>
          </a:bodyPr>
          <a:lstStyle/>
          <a:p>
            <a:r>
              <a:rPr lang="en-US" sz="2400" b="1" dirty="0" smtClean="0">
                <a:latin typeface="Garamond" panose="02020404030301010803" pitchFamily="18" charset="0"/>
              </a:rPr>
              <a:t>Pros</a:t>
            </a:r>
          </a:p>
          <a:p>
            <a:pPr marL="342900" indent="-342900">
              <a:buFont typeface="Wingdings" panose="05000000000000000000" pitchFamily="2" charset="2"/>
              <a:buChar char="§"/>
            </a:pPr>
            <a:r>
              <a:rPr lang="en-US" sz="2400" dirty="0" smtClean="0">
                <a:latin typeface="Garamond" panose="02020404030301010803" pitchFamily="18" charset="0"/>
              </a:rPr>
              <a:t>Energy Savings </a:t>
            </a:r>
            <a:endParaRPr lang="en-US" sz="2400" dirty="0">
              <a:latin typeface="Garamond" panose="02020404030301010803" pitchFamily="18" charset="0"/>
              <a:ea typeface="Calibri"/>
              <a:cs typeface="Times New Roman"/>
            </a:endParaRPr>
          </a:p>
          <a:p>
            <a:pPr marL="342900" indent="-342900">
              <a:buFont typeface="Wingdings" panose="05000000000000000000" pitchFamily="2" charset="2"/>
              <a:buChar char="§"/>
            </a:pPr>
            <a:r>
              <a:rPr lang="en-US" sz="2400" dirty="0" smtClean="0">
                <a:latin typeface="Garamond" panose="02020404030301010803" pitchFamily="18" charset="0"/>
              </a:rPr>
              <a:t>Increased Property Value</a:t>
            </a:r>
          </a:p>
          <a:p>
            <a:pPr marL="342900" indent="-342900">
              <a:buFont typeface="Wingdings" panose="05000000000000000000" pitchFamily="2" charset="2"/>
              <a:buChar char="§"/>
            </a:pPr>
            <a:r>
              <a:rPr lang="en-US" sz="2400" dirty="0" smtClean="0">
                <a:latin typeface="Garamond" panose="02020404030301010803" pitchFamily="18" charset="0"/>
              </a:rPr>
              <a:t>Noise Reduction</a:t>
            </a:r>
          </a:p>
          <a:p>
            <a:pPr marL="342900" indent="-342900">
              <a:buFont typeface="Wingdings" panose="05000000000000000000" pitchFamily="2" charset="2"/>
              <a:buChar char="§"/>
            </a:pPr>
            <a:r>
              <a:rPr lang="en-US" sz="2400" dirty="0" smtClean="0">
                <a:latin typeface="Garamond" panose="02020404030301010803" pitchFamily="18" charset="0"/>
              </a:rPr>
              <a:t>Better </a:t>
            </a:r>
            <a:r>
              <a:rPr lang="en-US" sz="2400" dirty="0" err="1" smtClean="0">
                <a:latin typeface="Garamond" panose="02020404030301010803" pitchFamily="18" charset="0"/>
              </a:rPr>
              <a:t>Stormwater</a:t>
            </a:r>
            <a:r>
              <a:rPr lang="en-US" sz="2400" dirty="0" smtClean="0">
                <a:latin typeface="Garamond" panose="02020404030301010803" pitchFamily="18" charset="0"/>
              </a:rPr>
              <a:t> Control</a:t>
            </a:r>
          </a:p>
          <a:p>
            <a:pPr marL="342900" indent="-342900">
              <a:buFont typeface="Wingdings" panose="05000000000000000000" pitchFamily="2" charset="2"/>
              <a:buChar char="§"/>
            </a:pPr>
            <a:r>
              <a:rPr lang="en-US" sz="2400" dirty="0" smtClean="0">
                <a:latin typeface="Garamond" panose="02020404030301010803" pitchFamily="18" charset="0"/>
              </a:rPr>
              <a:t>Extend Roof Membrane Lifespan</a:t>
            </a:r>
            <a:endParaRPr lang="en-US" sz="2400" dirty="0">
              <a:latin typeface="Garamond" panose="02020404030301010803" pitchFamily="18" charset="0"/>
            </a:endParaRPr>
          </a:p>
        </p:txBody>
      </p:sp>
      <p:sp>
        <p:nvSpPr>
          <p:cNvPr id="6" name="TextBox 5"/>
          <p:cNvSpPr txBox="1"/>
          <p:nvPr/>
        </p:nvSpPr>
        <p:spPr>
          <a:xfrm>
            <a:off x="20078700" y="2822689"/>
            <a:ext cx="5562600" cy="1569660"/>
          </a:xfrm>
          <a:prstGeom prst="rect">
            <a:avLst/>
          </a:prstGeom>
          <a:noFill/>
        </p:spPr>
        <p:txBody>
          <a:bodyPr wrap="square" rtlCol="0">
            <a:spAutoFit/>
          </a:bodyPr>
          <a:lstStyle/>
          <a:p>
            <a:r>
              <a:rPr lang="en-US" sz="2400" b="1" dirty="0" smtClean="0">
                <a:latin typeface="Garamond" panose="02020404030301010803" pitchFamily="18" charset="0"/>
              </a:rPr>
              <a:t>Recommendation</a:t>
            </a:r>
          </a:p>
          <a:p>
            <a:r>
              <a:rPr lang="en-US" sz="2400" dirty="0" smtClean="0">
                <a:latin typeface="Garamond" panose="02020404030301010803" pitchFamily="18" charset="0"/>
              </a:rPr>
              <a:t>Due to the initial high cost and low ROI, implementing this solution is not recommended.  </a:t>
            </a:r>
            <a:endParaRPr lang="en-US" sz="2400" dirty="0">
              <a:latin typeface="Garamond" panose="02020404030301010803" pitchFamily="18" charset="0"/>
            </a:endParaRPr>
          </a:p>
        </p:txBody>
      </p:sp>
      <p:sp>
        <p:nvSpPr>
          <p:cNvPr id="19" name="Multiply 18"/>
          <p:cNvSpPr/>
          <p:nvPr/>
        </p:nvSpPr>
        <p:spPr>
          <a:xfrm>
            <a:off x="21945600" y="4392348"/>
            <a:ext cx="1828800" cy="17798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736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b="1" dirty="0" smtClean="0">
                <a:latin typeface="Garamond" panose="02020404030301010803" pitchFamily="18" charset="0"/>
              </a:rPr>
              <a:t>Analysis 2: MEP Systems Prefabrication</a:t>
            </a:r>
          </a:p>
          <a:p>
            <a:pPr marL="800100" lvl="1" indent="-342900">
              <a:buFont typeface="Wingdings" panose="05000000000000000000" pitchFamily="2" charset="2"/>
              <a:buChar char="v"/>
            </a:pPr>
            <a:r>
              <a:rPr lang="en-US" sz="2300" b="1" dirty="0">
                <a:latin typeface="Garamond" panose="02020404030301010803" pitchFamily="18" charset="0"/>
              </a:rPr>
              <a:t>Background</a:t>
            </a:r>
          </a:p>
          <a:p>
            <a:pPr marL="800100" lvl="1" indent="-342900">
              <a:buFont typeface="Wingdings" panose="05000000000000000000" pitchFamily="2" charset="2"/>
              <a:buChar char="v"/>
            </a:pPr>
            <a:r>
              <a:rPr lang="en-US" sz="2300" dirty="0" smtClean="0">
                <a:latin typeface="Garamond" panose="02020404030301010803" pitchFamily="18" charset="0"/>
              </a:rPr>
              <a:t>Prefabrication Scope</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dirty="0" smtClean="0">
                <a:latin typeface="Garamond" panose="02020404030301010803" pitchFamily="18" charset="0"/>
              </a:rPr>
              <a:t>Constructability Review</a:t>
            </a:r>
          </a:p>
          <a:p>
            <a:pPr marL="800100" lvl="1" indent="-342900">
              <a:buFont typeface="Wingdings" panose="05000000000000000000" pitchFamily="2" charset="2"/>
              <a:buChar char="v"/>
            </a:pPr>
            <a:r>
              <a:rPr lang="en-US" sz="2300" dirty="0">
                <a:latin typeface="Garamond" panose="02020404030301010803" pitchFamily="18" charset="0"/>
              </a:rPr>
              <a:t>Schedule/Cost </a:t>
            </a:r>
            <a:r>
              <a:rPr lang="en-US" sz="2300" dirty="0" smtClean="0">
                <a:latin typeface="Garamond" panose="02020404030301010803" pitchFamily="18" charset="0"/>
              </a:rPr>
              <a:t>Evaluation</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dirty="0">
                <a:latin typeface="Garamond" panose="02020404030301010803" pitchFamily="18" charset="0"/>
              </a:rPr>
              <a:t>Results 	</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2: MEP Systems </a:t>
            </a:r>
            <a:r>
              <a:rPr lang="en-US" sz="2400" dirty="0">
                <a:latin typeface="Garamond" panose="02020404030301010803" pitchFamily="18" charset="0"/>
              </a:rPr>
              <a:t>Prefabrication</a:t>
            </a:r>
            <a:endParaRPr lang="en-US" sz="2400" dirty="0" smtClean="0">
              <a:latin typeface="Garamond" panose="02020404030301010803" pitchFamily="18" charset="0"/>
            </a:endParaRPr>
          </a:p>
        </p:txBody>
      </p:sp>
      <p:sp>
        <p:nvSpPr>
          <p:cNvPr id="15" name="TextBox 14"/>
          <p:cNvSpPr txBox="1"/>
          <p:nvPr/>
        </p:nvSpPr>
        <p:spPr>
          <a:xfrm>
            <a:off x="4873868" y="1246679"/>
            <a:ext cx="3962400" cy="2215991"/>
          </a:xfrm>
          <a:prstGeom prst="rect">
            <a:avLst/>
          </a:prstGeom>
          <a:noFill/>
        </p:spPr>
        <p:txBody>
          <a:bodyPr wrap="square" rtlCol="0">
            <a:spAutoFit/>
          </a:bodyPr>
          <a:lstStyle/>
          <a:p>
            <a:r>
              <a:rPr lang="en-US" sz="2400" b="1" dirty="0" smtClean="0">
                <a:latin typeface="Garamond" panose="02020404030301010803" pitchFamily="18" charset="0"/>
              </a:rPr>
              <a:t>Problem Statement</a:t>
            </a:r>
          </a:p>
          <a:p>
            <a:r>
              <a:rPr lang="en-US" sz="2400" dirty="0" smtClean="0">
                <a:latin typeface="Garamond" panose="02020404030301010803" pitchFamily="18" charset="0"/>
              </a:rPr>
              <a:t>The MEP systems activities overlap each other , which causes congestion on the construction site. </a:t>
            </a:r>
          </a:p>
          <a:p>
            <a:endParaRPr lang="en-US" dirty="0"/>
          </a:p>
        </p:txBody>
      </p:sp>
      <p:sp>
        <p:nvSpPr>
          <p:cNvPr id="17" name="Rectangle 16"/>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http://www.columbusunderground.com/wp-content/uploads/2011/10/aia-2011-06.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90924" y="1363263"/>
            <a:ext cx="3036276" cy="2709076"/>
          </a:xfrm>
          <a:prstGeom prst="rect">
            <a:avLst/>
          </a:prstGeom>
          <a:noFill/>
          <a:ln>
            <a:solidFill>
              <a:schemeClr val="tx1"/>
            </a:solidFill>
          </a:ln>
        </p:spPr>
      </p:pic>
      <p:sp>
        <p:nvSpPr>
          <p:cNvPr id="4" name="TextBox 3"/>
          <p:cNvSpPr txBox="1"/>
          <p:nvPr/>
        </p:nvSpPr>
        <p:spPr>
          <a:xfrm>
            <a:off x="18528323" y="1246679"/>
            <a:ext cx="5562600" cy="3046988"/>
          </a:xfrm>
          <a:prstGeom prst="rect">
            <a:avLst/>
          </a:prstGeom>
          <a:noFill/>
        </p:spPr>
        <p:txBody>
          <a:bodyPr wrap="square" rtlCol="0">
            <a:spAutoFit/>
          </a:bodyPr>
          <a:lstStyle/>
          <a:p>
            <a:r>
              <a:rPr lang="en-US" sz="2400" b="1" dirty="0" smtClean="0">
                <a:latin typeface="Garamond" panose="02020404030301010803" pitchFamily="18" charset="0"/>
              </a:rPr>
              <a:t>Case Study: Miami Valley Hospital Addition</a:t>
            </a:r>
          </a:p>
          <a:p>
            <a:pPr marL="342900" indent="-342900">
              <a:buFont typeface="Wingdings" panose="05000000000000000000" pitchFamily="2" charset="2"/>
              <a:buChar char="§"/>
            </a:pPr>
            <a:r>
              <a:rPr lang="en-US" sz="2400" dirty="0" smtClean="0">
                <a:latin typeface="Garamond" panose="02020404030301010803" pitchFamily="18" charset="0"/>
              </a:rPr>
              <a:t>178 Headwalls and Bathroom Pods.</a:t>
            </a:r>
          </a:p>
          <a:p>
            <a:pPr marL="342900" indent="-342900">
              <a:buFont typeface="Wingdings" panose="05000000000000000000" pitchFamily="2" charset="2"/>
              <a:buChar char="§"/>
            </a:pPr>
            <a:r>
              <a:rPr lang="en-US" sz="2400" dirty="0" smtClean="0">
                <a:latin typeface="Garamond" panose="02020404030301010803" pitchFamily="18" charset="0"/>
              </a:rPr>
              <a:t>120 Integrated MEP Corridor Racks</a:t>
            </a:r>
          </a:p>
          <a:p>
            <a:pPr marL="342900" indent="-342900">
              <a:buFont typeface="Wingdings" panose="05000000000000000000" pitchFamily="2" charset="2"/>
              <a:buChar char="§"/>
            </a:pPr>
            <a:r>
              <a:rPr lang="en-US" sz="2400" dirty="0" smtClean="0">
                <a:latin typeface="Garamond" panose="02020404030301010803" pitchFamily="18" charset="0"/>
              </a:rPr>
              <a:t>Productivity tripled</a:t>
            </a:r>
          </a:p>
          <a:p>
            <a:pPr marL="342900" indent="-342900">
              <a:buFont typeface="Wingdings" panose="05000000000000000000" pitchFamily="2" charset="2"/>
              <a:buChar char="§"/>
            </a:pPr>
            <a:r>
              <a:rPr lang="en-US" sz="2400" dirty="0" smtClean="0">
                <a:latin typeface="Garamond" panose="02020404030301010803" pitchFamily="18" charset="0"/>
              </a:rPr>
              <a:t>20% less Labor Cost</a:t>
            </a:r>
          </a:p>
          <a:p>
            <a:pPr marL="342900" indent="-342900">
              <a:buFont typeface="Wingdings" panose="05000000000000000000" pitchFamily="2" charset="2"/>
              <a:buChar char="§"/>
            </a:pPr>
            <a:r>
              <a:rPr lang="en-US" sz="2400" dirty="0" smtClean="0">
                <a:latin typeface="Garamond" panose="02020404030301010803" pitchFamily="18" charset="0"/>
              </a:rPr>
              <a:t>Reduced schedule by 2 months </a:t>
            </a:r>
          </a:p>
          <a:p>
            <a:pPr marL="342900" indent="-342900">
              <a:buFont typeface="Wingdings" panose="05000000000000000000" pitchFamily="2" charset="2"/>
              <a:buChar char="§"/>
            </a:pPr>
            <a:r>
              <a:rPr lang="en-US" sz="2400" dirty="0" smtClean="0">
                <a:latin typeface="Garamond" panose="02020404030301010803" pitchFamily="18" charset="0"/>
              </a:rPr>
              <a:t>Saved 1-2% of the project overall cost</a:t>
            </a:r>
          </a:p>
        </p:txBody>
      </p:sp>
      <p:pic>
        <p:nvPicPr>
          <p:cNvPr id="21" name="Picture 20"/>
          <p:cNvPicPr/>
          <p:nvPr/>
        </p:nvPicPr>
        <p:blipFill rotWithShape="1">
          <a:blip r:embed="rId6">
            <a:extLst>
              <a:ext uri="{28A0092B-C50C-407E-A947-70E740481C1C}">
                <a14:useLocalDpi xmlns:a14="http://schemas.microsoft.com/office/drawing/2010/main" val="0"/>
              </a:ext>
            </a:extLst>
          </a:blip>
          <a:srcRect l="33333" r="32051"/>
          <a:stretch/>
        </p:blipFill>
        <p:spPr bwMode="auto">
          <a:xfrm>
            <a:off x="20574000" y="4410645"/>
            <a:ext cx="3036277" cy="2171100"/>
          </a:xfrm>
          <a:prstGeom prst="rect">
            <a:avLst/>
          </a:prstGeom>
          <a:ln>
            <a:solidFill>
              <a:schemeClr val="tx1"/>
            </a:solidFill>
          </a:ln>
          <a:extLst>
            <a:ext uri="{53640926-AAD7-44D8-BBD7-CCE9431645EC}">
              <a14:shadowObscured xmlns:a14="http://schemas.microsoft.com/office/drawing/2010/main"/>
            </a:ext>
          </a:extLst>
        </p:spPr>
      </p:pic>
      <p:pic>
        <p:nvPicPr>
          <p:cNvPr id="22" name="Picture 21"/>
          <p:cNvPicPr/>
          <p:nvPr/>
        </p:nvPicPr>
        <p:blipFill>
          <a:blip r:embed="rId7">
            <a:extLst>
              <a:ext uri="{28A0092B-C50C-407E-A947-70E740481C1C}">
                <a14:useLocalDpi xmlns:a14="http://schemas.microsoft.com/office/drawing/2010/main" val="0"/>
              </a:ext>
            </a:extLst>
          </a:blip>
          <a:stretch>
            <a:fillRect/>
          </a:stretch>
        </p:blipFill>
        <p:spPr>
          <a:xfrm>
            <a:off x="24090923" y="4410645"/>
            <a:ext cx="3036277" cy="2171100"/>
          </a:xfrm>
          <a:prstGeom prst="rect">
            <a:avLst/>
          </a:prstGeom>
          <a:ln>
            <a:solidFill>
              <a:schemeClr val="tx1"/>
            </a:solidFill>
          </a:ln>
        </p:spPr>
      </p:pic>
      <p:graphicFrame>
        <p:nvGraphicFramePr>
          <p:cNvPr id="6" name="Table 5"/>
          <p:cNvGraphicFramePr>
            <a:graphicFrameLocks noGrp="1"/>
          </p:cNvGraphicFramePr>
          <p:nvPr>
            <p:extLst>
              <p:ext uri="{D42A27DB-BD31-4B8C-83A1-F6EECF244321}">
                <p14:modId xmlns:p14="http://schemas.microsoft.com/office/powerpoint/2010/main" val="2378497272"/>
              </p:ext>
            </p:extLst>
          </p:nvPr>
        </p:nvGraphicFramePr>
        <p:xfrm>
          <a:off x="9601200" y="2527704"/>
          <a:ext cx="8229600" cy="2480476"/>
        </p:xfrm>
        <a:graphic>
          <a:graphicData uri="http://schemas.openxmlformats.org/drawingml/2006/table">
            <a:tbl>
              <a:tblPr firstRow="1" firstCol="1" bandRow="1"/>
              <a:tblGrid>
                <a:gridCol w="2485176"/>
                <a:gridCol w="1914808"/>
                <a:gridCol w="1914808"/>
                <a:gridCol w="1914808"/>
              </a:tblGrid>
              <a:tr h="620119">
                <a:tc>
                  <a:txBody>
                    <a:bodyPr/>
                    <a:lstStyle/>
                    <a:p>
                      <a:pPr marL="0" marR="0">
                        <a:lnSpc>
                          <a:spcPct val="115000"/>
                        </a:lnSpc>
                        <a:spcBef>
                          <a:spcPts val="0"/>
                        </a:spcBef>
                        <a:spcAft>
                          <a:spcPts val="0"/>
                        </a:spcAft>
                      </a:pPr>
                      <a:r>
                        <a:rPr lang="en-US" sz="2000" b="1" dirty="0">
                          <a:effectLst/>
                          <a:latin typeface="Garamond" panose="02020404030301010803" pitchFamily="18" charset="0"/>
                          <a:ea typeface="Calibri"/>
                          <a:cs typeface="Times New Roman"/>
                        </a:rPr>
                        <a:t>Task</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Start Date</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Finish Date</a:t>
                      </a:r>
                      <a:endParaRPr lang="en-US" sz="200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b="1">
                          <a:effectLst/>
                          <a:latin typeface="Garamond" panose="02020404030301010803" pitchFamily="18" charset="0"/>
                          <a:ea typeface="Calibri"/>
                          <a:cs typeface="Times New Roman"/>
                        </a:rPr>
                        <a:t>Duration (Days)</a:t>
                      </a:r>
                      <a:endParaRPr lang="en-US" sz="200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620119">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Mechanical System</a:t>
                      </a:r>
                      <a:endParaRPr lang="en-US" sz="200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dirty="0">
                          <a:effectLst/>
                          <a:latin typeface="Garamond" panose="02020404030301010803" pitchFamily="18" charset="0"/>
                          <a:ea typeface="Calibri"/>
                          <a:cs typeface="Times New Roman"/>
                        </a:rPr>
                        <a:t>7/17/2013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12/26/2013</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117</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620119">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Electrical System</a:t>
                      </a:r>
                      <a:endParaRPr lang="en-US" sz="200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9/4/2013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12/24/2013</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80</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620119">
                <a:tc>
                  <a:txBody>
                    <a:bodyPr/>
                    <a:lstStyle/>
                    <a:p>
                      <a:pPr marL="0" marR="0">
                        <a:lnSpc>
                          <a:spcPct val="115000"/>
                        </a:lnSpc>
                        <a:spcBef>
                          <a:spcPts val="0"/>
                        </a:spcBef>
                        <a:spcAft>
                          <a:spcPts val="0"/>
                        </a:spcAft>
                      </a:pPr>
                      <a:r>
                        <a:rPr lang="en-US" sz="2000" b="1">
                          <a:effectLst/>
                          <a:latin typeface="Garamond" panose="02020404030301010803" pitchFamily="18" charset="0"/>
                          <a:ea typeface="Calibri"/>
                          <a:cs typeface="Times New Roman"/>
                        </a:rPr>
                        <a:t>Plumbing System</a:t>
                      </a:r>
                      <a:endParaRPr lang="en-US" sz="200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2000">
                          <a:effectLst/>
                          <a:latin typeface="Garamond" panose="02020404030301010803" pitchFamily="18" charset="0"/>
                          <a:ea typeface="Calibri"/>
                          <a:cs typeface="Times New Roman"/>
                        </a:rPr>
                        <a:t>9/4/2013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1/9/2014</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2000" dirty="0" smtClean="0">
                          <a:effectLst/>
                          <a:latin typeface="Garamond" panose="02020404030301010803" pitchFamily="18" charset="0"/>
                          <a:ea typeface="Calibri"/>
                          <a:cs typeface="Times New Roman"/>
                        </a:rPr>
                        <a:t>92</a:t>
                      </a:r>
                      <a:endParaRPr lang="en-US" sz="2000" dirty="0">
                        <a:effectLst/>
                        <a:latin typeface="Garamond" panose="02020404030301010803"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sp>
        <p:nvSpPr>
          <p:cNvPr id="23" name="TextBox 22"/>
          <p:cNvSpPr txBox="1"/>
          <p:nvPr/>
        </p:nvSpPr>
        <p:spPr>
          <a:xfrm>
            <a:off x="9404838" y="5162490"/>
            <a:ext cx="8610600" cy="400110"/>
          </a:xfrm>
          <a:prstGeom prst="rect">
            <a:avLst/>
          </a:prstGeom>
          <a:noFill/>
        </p:spPr>
        <p:txBody>
          <a:bodyPr wrap="square" rtlCol="0">
            <a:spAutoFit/>
          </a:bodyPr>
          <a:lstStyle/>
          <a:p>
            <a:pPr algn="ctr"/>
            <a:r>
              <a:rPr lang="en-US" sz="2000" b="1" dirty="0" smtClean="0">
                <a:latin typeface="Garamond" panose="02020404030301010803" pitchFamily="18" charset="0"/>
              </a:rPr>
              <a:t>Original MEP Systems Schedule</a:t>
            </a:r>
            <a:endParaRPr lang="en-US" sz="2000" b="1" dirty="0">
              <a:latin typeface="Garamond" panose="02020404030301010803" pitchFamily="18" charset="0"/>
            </a:endParaRPr>
          </a:p>
        </p:txBody>
      </p:sp>
    </p:spTree>
    <p:extLst>
      <p:ext uri="{BB962C8B-B14F-4D97-AF65-F5344CB8AC3E}">
        <p14:creationId xmlns:p14="http://schemas.microsoft.com/office/powerpoint/2010/main" val="716722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0" cy="1066800"/>
          </a:xfrm>
          <a:prstGeom prst="rect">
            <a:avLst/>
          </a:prstGeom>
          <a:solidFill>
            <a:schemeClr val="bg2"/>
          </a:solidFill>
          <a:ln w="38100">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77500" y="87124"/>
            <a:ext cx="6477000" cy="892552"/>
          </a:xfrm>
          <a:prstGeom prst="rect">
            <a:avLst/>
          </a:prstGeom>
          <a:noFill/>
        </p:spPr>
        <p:txBody>
          <a:bodyPr wrap="square" rtlCol="0">
            <a:spAutoFit/>
          </a:bodyPr>
          <a:lstStyle/>
          <a:p>
            <a:pPr algn="ctr"/>
            <a:r>
              <a:rPr lang="en-US" sz="3200" b="1" dirty="0" smtClean="0">
                <a:latin typeface="Garamond" panose="02020404030301010803" pitchFamily="18" charset="0"/>
              </a:rPr>
              <a:t>The Educational Activities Building</a:t>
            </a:r>
          </a:p>
          <a:p>
            <a:pPr algn="ct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Penn State Harrisburg </a:t>
            </a:r>
            <a:r>
              <a:rPr lang="en-US" altLang="en-US" sz="2000" dirty="0" smtClean="0">
                <a:latin typeface="Garamond" panose="02020404030301010803" pitchFamily="18" charset="0"/>
              </a:rPr>
              <a:t>| </a:t>
            </a:r>
            <a:r>
              <a:rPr lang="en-US" altLang="en-US" sz="2000" b="1" dirty="0" smtClean="0">
                <a:latin typeface="Garamond" panose="02020404030301010803" pitchFamily="18" charset="0"/>
              </a:rPr>
              <a:t>Middletown</a:t>
            </a:r>
            <a:r>
              <a:rPr lang="en-US" sz="2000" b="1" dirty="0" smtClean="0">
                <a:latin typeface="Garamond" panose="02020404030301010803" pitchFamily="18" charset="0"/>
              </a:rPr>
              <a:t>, PA</a:t>
            </a:r>
            <a:endParaRPr lang="en-US" sz="2000" b="1" dirty="0">
              <a:latin typeface="Garamond" panose="02020404030301010803" pitchFamily="18" charset="0"/>
            </a:endParaRPr>
          </a:p>
        </p:txBody>
      </p:sp>
      <p:sp>
        <p:nvSpPr>
          <p:cNvPr id="10" name="Rectangle 9"/>
          <p:cNvSpPr/>
          <p:nvPr/>
        </p:nvSpPr>
        <p:spPr>
          <a:xfrm>
            <a:off x="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304800"/>
            <a:ext cx="9144000" cy="304800"/>
          </a:xfrm>
          <a:prstGeom prst="rect">
            <a:avLst/>
          </a:prstGeom>
          <a:solidFill>
            <a:schemeClr val="bg2">
              <a:lumMod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0"/>
            <a:ext cx="4572000" cy="6858000"/>
          </a:xfrm>
          <a:prstGeom prst="rect">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38138" y="-304800"/>
            <a:ext cx="9144000" cy="3048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extBox 15"/>
          <p:cNvSpPr txBox="1"/>
          <p:nvPr/>
        </p:nvSpPr>
        <p:spPr>
          <a:xfrm>
            <a:off x="20078700" y="302567"/>
            <a:ext cx="5562600" cy="461665"/>
          </a:xfrm>
          <a:prstGeom prst="rect">
            <a:avLst/>
          </a:prstGeom>
          <a:noFill/>
        </p:spPr>
        <p:txBody>
          <a:bodyPr wrap="square" rtlCol="0">
            <a:spAutoFit/>
          </a:bodyPr>
          <a:lstStyle/>
          <a:p>
            <a:pPr algn="ctr"/>
            <a:r>
              <a:rPr lang="en-US" sz="2400" dirty="0" err="1" smtClean="0">
                <a:latin typeface="Garamond" panose="02020404030301010803" pitchFamily="18" charset="0"/>
                <a:cs typeface="Helvetica" panose="020B0604020202020204" pitchFamily="34" charset="0"/>
              </a:rPr>
              <a:t>Meshal</a:t>
            </a:r>
            <a:r>
              <a:rPr lang="en-US" sz="2400" dirty="0" smtClean="0">
                <a:latin typeface="Garamond" panose="02020404030301010803" pitchFamily="18" charset="0"/>
                <a:cs typeface="Helvetica" panose="020B0604020202020204" pitchFamily="34" charset="0"/>
              </a:rPr>
              <a:t> </a:t>
            </a:r>
            <a:r>
              <a:rPr lang="en-US" sz="2400" dirty="0" err="1" smtClean="0">
                <a:latin typeface="Garamond" panose="02020404030301010803" pitchFamily="18" charset="0"/>
                <a:cs typeface="Helvetica" panose="020B0604020202020204" pitchFamily="34" charset="0"/>
              </a:rPr>
              <a:t>Alenezi</a:t>
            </a:r>
            <a:r>
              <a:rPr lang="en-US" sz="2400" dirty="0" smtClean="0">
                <a:latin typeface="Garamond" panose="02020404030301010803" pitchFamily="18" charset="0"/>
                <a:cs typeface="Helvetica" panose="020B0604020202020204" pitchFamily="34" charset="0"/>
              </a:rPr>
              <a:t> </a:t>
            </a:r>
            <a:r>
              <a:rPr lang="en-US" altLang="en-US" sz="2400" dirty="0">
                <a:latin typeface="Garamond" panose="02020404030301010803" pitchFamily="18" charset="0"/>
                <a:cs typeface="Helvetica" panose="020B0604020202020204" pitchFamily="34" charset="0"/>
              </a:rPr>
              <a:t> | </a:t>
            </a:r>
            <a:r>
              <a:rPr lang="en-US" altLang="en-US" sz="2400" dirty="0" smtClean="0">
                <a:latin typeface="Garamond" panose="02020404030301010803" pitchFamily="18" charset="0"/>
                <a:cs typeface="Helvetica" panose="020B0604020202020204" pitchFamily="34" charset="0"/>
              </a:rPr>
              <a:t>Construction Management</a:t>
            </a:r>
            <a:endParaRPr lang="en-US" sz="2400" dirty="0">
              <a:latin typeface="Garamond" panose="02020404030301010803" pitchFamily="18" charset="0"/>
              <a:cs typeface="Helvetica"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 r="29800"/>
          <a:stretch/>
        </p:blipFill>
        <p:spPr bwMode="auto">
          <a:xfrm>
            <a:off x="1" y="0"/>
            <a:ext cx="4571999"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43000"/>
            <a:ext cx="4571999" cy="5755422"/>
          </a:xfrm>
          <a:prstGeom prst="rect">
            <a:avLst/>
          </a:prstGeom>
          <a:noFill/>
        </p:spPr>
        <p:txBody>
          <a:bodyPr wrap="square" rtlCol="0">
            <a:spAutoFit/>
          </a:bodyPr>
          <a:lstStyle/>
          <a:p>
            <a:r>
              <a:rPr lang="en-US" sz="2300" dirty="0" smtClean="0">
                <a:latin typeface="Garamond" panose="02020404030301010803" pitchFamily="18" charset="0"/>
              </a:rPr>
              <a:t>Presentation Outline:</a:t>
            </a:r>
          </a:p>
          <a:p>
            <a:r>
              <a:rPr lang="en-US" sz="2300" dirty="0" smtClean="0">
                <a:latin typeface="Garamond" panose="02020404030301010803" pitchFamily="18" charset="0"/>
              </a:rPr>
              <a:t>Project Overview</a:t>
            </a:r>
          </a:p>
          <a:p>
            <a:r>
              <a:rPr lang="en-US" sz="2300" dirty="0" smtClean="0">
                <a:latin typeface="Garamond" panose="02020404030301010803" pitchFamily="18" charset="0"/>
              </a:rPr>
              <a:t>Analysis 1: Green Roof System </a:t>
            </a:r>
          </a:p>
          <a:p>
            <a:r>
              <a:rPr lang="en-US" sz="2300" b="1" dirty="0" smtClean="0">
                <a:latin typeface="Garamond" panose="02020404030301010803" pitchFamily="18" charset="0"/>
              </a:rPr>
              <a:t>Analysis 2: MEP Systems Prefabrication</a:t>
            </a:r>
          </a:p>
          <a:p>
            <a:pPr marL="800100" lvl="1" indent="-342900">
              <a:buFont typeface="Wingdings" panose="05000000000000000000" pitchFamily="2" charset="2"/>
              <a:buChar char="v"/>
            </a:pPr>
            <a:r>
              <a:rPr lang="en-US" sz="2300" dirty="0">
                <a:latin typeface="Garamond" panose="02020404030301010803" pitchFamily="18" charset="0"/>
              </a:rPr>
              <a:t>Background</a:t>
            </a:r>
          </a:p>
          <a:p>
            <a:pPr marL="800100" lvl="1" indent="-342900">
              <a:buFont typeface="Wingdings" panose="05000000000000000000" pitchFamily="2" charset="2"/>
              <a:buChar char="v"/>
            </a:pPr>
            <a:r>
              <a:rPr lang="en-US" sz="2300" b="1" dirty="0" smtClean="0">
                <a:latin typeface="Garamond" panose="02020404030301010803" pitchFamily="18" charset="0"/>
              </a:rPr>
              <a:t>Prefabrication Scope</a:t>
            </a:r>
            <a:endParaRPr lang="en-US" sz="2300" b="1" dirty="0">
              <a:latin typeface="Garamond" panose="02020404030301010803" pitchFamily="18" charset="0"/>
            </a:endParaRPr>
          </a:p>
          <a:p>
            <a:pPr marL="800100" lvl="1" indent="-342900">
              <a:buFont typeface="Wingdings" panose="05000000000000000000" pitchFamily="2" charset="2"/>
              <a:buChar char="v"/>
            </a:pPr>
            <a:r>
              <a:rPr lang="en-US" sz="2300" dirty="0" smtClean="0">
                <a:latin typeface="Garamond" panose="02020404030301010803" pitchFamily="18" charset="0"/>
              </a:rPr>
              <a:t>Constructability Review</a:t>
            </a:r>
          </a:p>
          <a:p>
            <a:pPr marL="800100" lvl="1" indent="-342900">
              <a:buFont typeface="Wingdings" panose="05000000000000000000" pitchFamily="2" charset="2"/>
              <a:buChar char="v"/>
            </a:pPr>
            <a:r>
              <a:rPr lang="en-US" sz="2300" dirty="0">
                <a:latin typeface="Garamond" panose="02020404030301010803" pitchFamily="18" charset="0"/>
              </a:rPr>
              <a:t>Schedule/Cost </a:t>
            </a:r>
            <a:r>
              <a:rPr lang="en-US" sz="2300" dirty="0" smtClean="0">
                <a:latin typeface="Garamond" panose="02020404030301010803" pitchFamily="18" charset="0"/>
              </a:rPr>
              <a:t>Evaluation</a:t>
            </a:r>
            <a:endParaRPr lang="en-US" sz="2300" dirty="0">
              <a:latin typeface="Garamond" panose="02020404030301010803" pitchFamily="18" charset="0"/>
            </a:endParaRPr>
          </a:p>
          <a:p>
            <a:pPr marL="800100" lvl="1" indent="-342900">
              <a:buFont typeface="Wingdings" panose="05000000000000000000" pitchFamily="2" charset="2"/>
              <a:buChar char="v"/>
            </a:pPr>
            <a:r>
              <a:rPr lang="en-US" sz="2300" dirty="0">
                <a:latin typeface="Garamond" panose="02020404030301010803" pitchFamily="18" charset="0"/>
              </a:rPr>
              <a:t>Results 	</a:t>
            </a:r>
            <a:endParaRPr lang="en-US" sz="2300" dirty="0" smtClean="0">
              <a:latin typeface="Garamond" panose="02020404030301010803" pitchFamily="18" charset="0"/>
            </a:endParaRPr>
          </a:p>
          <a:p>
            <a:r>
              <a:rPr lang="en-US" sz="2300" dirty="0" smtClean="0">
                <a:latin typeface="Garamond" panose="02020404030301010803" pitchFamily="18" charset="0"/>
              </a:rPr>
              <a:t>Analysis 3: Structural Steel Sequencing</a:t>
            </a:r>
          </a:p>
          <a:p>
            <a:r>
              <a:rPr lang="en-US" sz="2300" dirty="0" smtClean="0">
                <a:latin typeface="Garamond" panose="02020404030301010803" pitchFamily="18" charset="0"/>
              </a:rPr>
              <a:t>Analysis 4: Technology Integration For Information Management</a:t>
            </a:r>
          </a:p>
          <a:p>
            <a:r>
              <a:rPr lang="en-US" sz="2300" dirty="0" smtClean="0">
                <a:latin typeface="Garamond" panose="02020404030301010803" pitchFamily="18" charset="0"/>
              </a:rPr>
              <a:t>Conclusion &amp; Recommendations</a:t>
            </a:r>
          </a:p>
          <a:p>
            <a:r>
              <a:rPr lang="en-US" sz="2300" dirty="0" smtClean="0">
                <a:latin typeface="Garamond" panose="02020404030301010803" pitchFamily="18" charset="0"/>
              </a:rPr>
              <a:t>Acknowledgment </a:t>
            </a:r>
          </a:p>
          <a:p>
            <a:r>
              <a:rPr lang="en-US" sz="2300" dirty="0" smtClean="0">
                <a:latin typeface="Garamond" panose="02020404030301010803" pitchFamily="18" charset="0"/>
              </a:rPr>
              <a:t>Questions</a:t>
            </a:r>
            <a:endParaRPr lang="en-US" sz="2300" dirty="0">
              <a:latin typeface="Garamond" panose="02020404030301010803" pitchFamily="18" charset="0"/>
            </a:endParaRPr>
          </a:p>
        </p:txBody>
      </p:sp>
      <p:sp>
        <p:nvSpPr>
          <p:cNvPr id="13" name="TextBox 12"/>
          <p:cNvSpPr txBox="1"/>
          <p:nvPr/>
        </p:nvSpPr>
        <p:spPr>
          <a:xfrm>
            <a:off x="4571999" y="117901"/>
            <a:ext cx="4566138" cy="830997"/>
          </a:xfrm>
          <a:prstGeom prst="rect">
            <a:avLst/>
          </a:prstGeom>
          <a:noFill/>
        </p:spPr>
        <p:txBody>
          <a:bodyPr wrap="square" rtlCol="0">
            <a:spAutoFit/>
          </a:bodyPr>
          <a:lstStyle/>
          <a:p>
            <a:pPr algn="ctr"/>
            <a:r>
              <a:rPr lang="en-US" sz="2400" dirty="0" smtClean="0">
                <a:latin typeface="Garamond" panose="02020404030301010803" pitchFamily="18" charset="0"/>
              </a:rPr>
              <a:t>Analysis 2: MEP Systems </a:t>
            </a:r>
            <a:r>
              <a:rPr lang="en-US" sz="2400" dirty="0">
                <a:latin typeface="Garamond" panose="02020404030301010803" pitchFamily="18" charset="0"/>
              </a:rPr>
              <a:t>Prefabrication</a:t>
            </a:r>
            <a:endParaRPr lang="en-US" sz="2400" dirty="0" smtClean="0">
              <a:latin typeface="Garamond" panose="02020404030301010803" pitchFamily="18" charset="0"/>
            </a:endParaRPr>
          </a:p>
        </p:txBody>
      </p:sp>
      <p:sp>
        <p:nvSpPr>
          <p:cNvPr id="17" name="Rectangle 16"/>
          <p:cNvSpPr/>
          <p:nvPr/>
        </p:nvSpPr>
        <p:spPr>
          <a:xfrm>
            <a:off x="0" y="0"/>
            <a:ext cx="27432000" cy="6858000"/>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844" y="1371599"/>
            <a:ext cx="2647156" cy="51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p:nvPr/>
        </p:nvPicPr>
        <p:blipFill>
          <a:blip r:embed="rId5" cstate="print">
            <a:extLst>
              <a:ext uri="{28A0092B-C50C-407E-A947-70E740481C1C}">
                <a14:useLocalDpi xmlns:a14="http://schemas.microsoft.com/office/drawing/2010/main" val="0"/>
              </a:ext>
            </a:extLst>
          </a:blip>
          <a:stretch>
            <a:fillRect/>
          </a:stretch>
        </p:blipFill>
        <p:spPr>
          <a:xfrm>
            <a:off x="12573000" y="1371599"/>
            <a:ext cx="5334000" cy="2362201"/>
          </a:xfrm>
          <a:prstGeom prst="rect">
            <a:avLst/>
          </a:prstGeom>
          <a:ln>
            <a:solidFill>
              <a:schemeClr val="tx1"/>
            </a:solidFill>
          </a:ln>
        </p:spPr>
      </p:pic>
      <p:pic>
        <p:nvPicPr>
          <p:cNvPr id="24" name="Picture 23"/>
          <p:cNvPicPr/>
          <p:nvPr/>
        </p:nvPicPr>
        <p:blipFill>
          <a:blip r:embed="rId6">
            <a:extLst>
              <a:ext uri="{28A0092B-C50C-407E-A947-70E740481C1C}">
                <a14:useLocalDpi xmlns:a14="http://schemas.microsoft.com/office/drawing/2010/main" val="0"/>
              </a:ext>
            </a:extLst>
          </a:blip>
          <a:stretch>
            <a:fillRect/>
          </a:stretch>
        </p:blipFill>
        <p:spPr>
          <a:xfrm>
            <a:off x="12915900" y="4667587"/>
            <a:ext cx="4648200" cy="1880217"/>
          </a:xfrm>
          <a:prstGeom prst="rect">
            <a:avLst/>
          </a:prstGeom>
          <a:ln>
            <a:solidFill>
              <a:schemeClr val="tx1"/>
            </a:solidFill>
          </a:ln>
        </p:spPr>
      </p:pic>
      <p:sp>
        <p:nvSpPr>
          <p:cNvPr id="5" name="TextBox 4"/>
          <p:cNvSpPr txBox="1"/>
          <p:nvPr/>
        </p:nvSpPr>
        <p:spPr>
          <a:xfrm>
            <a:off x="20078700" y="1249740"/>
            <a:ext cx="5562600" cy="1569660"/>
          </a:xfrm>
          <a:prstGeom prst="rect">
            <a:avLst/>
          </a:prstGeom>
          <a:noFill/>
        </p:spPr>
        <p:txBody>
          <a:bodyPr wrap="square" rtlCol="0">
            <a:spAutoFit/>
          </a:bodyPr>
          <a:lstStyle/>
          <a:p>
            <a:r>
              <a:rPr lang="en-US" sz="2400" b="1" dirty="0" smtClean="0">
                <a:latin typeface="Garamond" panose="02020404030301010803" pitchFamily="18" charset="0"/>
              </a:rPr>
              <a:t>Electrical System Scope</a:t>
            </a:r>
          </a:p>
          <a:p>
            <a:pPr marL="285750" indent="-285750">
              <a:buFont typeface="Wingdings" panose="05000000000000000000" pitchFamily="2" charset="2"/>
              <a:buChar char="§"/>
            </a:pPr>
            <a:r>
              <a:rPr lang="en-US" sz="2400" dirty="0" smtClean="0">
                <a:latin typeface="Garamond" panose="02020404030301010803" pitchFamily="18" charset="0"/>
              </a:rPr>
              <a:t>Copper Conduit with a ½“ diameter or more</a:t>
            </a:r>
          </a:p>
          <a:p>
            <a:pPr marL="285750" indent="-285750">
              <a:buFont typeface="Wingdings" panose="05000000000000000000" pitchFamily="2" charset="2"/>
              <a:buChar char="§"/>
            </a:pPr>
            <a:r>
              <a:rPr lang="en-US" sz="2400" dirty="0" smtClean="0">
                <a:latin typeface="Garamond" panose="02020404030301010803" pitchFamily="18" charset="0"/>
              </a:rPr>
              <a:t>Cast Iron Pipes with 3” and 4” diameters</a:t>
            </a:r>
            <a:endParaRPr lang="en-US" sz="2400" dirty="0">
              <a:latin typeface="Garamond" panose="02020404030301010803" pitchFamily="18" charset="0"/>
            </a:endParaRPr>
          </a:p>
        </p:txBody>
      </p:sp>
      <p:sp>
        <p:nvSpPr>
          <p:cNvPr id="25" name="TextBox 24"/>
          <p:cNvSpPr txBox="1"/>
          <p:nvPr/>
        </p:nvSpPr>
        <p:spPr>
          <a:xfrm>
            <a:off x="20078700" y="2972812"/>
            <a:ext cx="5562600" cy="1938992"/>
          </a:xfrm>
          <a:prstGeom prst="rect">
            <a:avLst/>
          </a:prstGeom>
          <a:noFill/>
        </p:spPr>
        <p:txBody>
          <a:bodyPr wrap="square" rtlCol="0">
            <a:spAutoFit/>
          </a:bodyPr>
          <a:lstStyle/>
          <a:p>
            <a:r>
              <a:rPr lang="en-US" sz="2400" b="1" dirty="0" smtClean="0">
                <a:latin typeface="Garamond" panose="02020404030301010803" pitchFamily="18" charset="0"/>
              </a:rPr>
              <a:t>Plumbing System Scope</a:t>
            </a:r>
          </a:p>
          <a:p>
            <a:pPr marL="285750" indent="-285750">
              <a:buFont typeface="Wingdings" panose="05000000000000000000" pitchFamily="2" charset="2"/>
              <a:buChar char="§"/>
            </a:pPr>
            <a:r>
              <a:rPr lang="en-US" sz="2400" dirty="0" smtClean="0">
                <a:latin typeface="Garamond" panose="02020404030301010803" pitchFamily="18" charset="0"/>
              </a:rPr>
              <a:t>Copper Pipes type L with diameters between ½“ and 2 ½“</a:t>
            </a:r>
          </a:p>
          <a:p>
            <a:pPr marL="285750" indent="-285750">
              <a:buFont typeface="Wingdings" panose="05000000000000000000" pitchFamily="2" charset="2"/>
              <a:buChar char="§"/>
            </a:pPr>
            <a:r>
              <a:rPr lang="en-US" sz="2400" dirty="0" smtClean="0">
                <a:latin typeface="Garamond" panose="02020404030301010803" pitchFamily="18" charset="0"/>
              </a:rPr>
              <a:t>Cast Iron Pipes with 4” &amp; 6” diameters </a:t>
            </a:r>
          </a:p>
          <a:p>
            <a:pPr marL="285750" indent="-285750">
              <a:buFont typeface="Wingdings" panose="05000000000000000000" pitchFamily="2" charset="2"/>
              <a:buChar char="§"/>
            </a:pPr>
            <a:r>
              <a:rPr lang="en-US" sz="2400" dirty="0" smtClean="0">
                <a:latin typeface="Garamond" panose="02020404030301010803" pitchFamily="18" charset="0"/>
              </a:rPr>
              <a:t>Black Steel Pipes with a 2” diameter </a:t>
            </a:r>
            <a:endParaRPr lang="en-US" sz="2400" dirty="0">
              <a:latin typeface="Garamond" panose="02020404030301010803" pitchFamily="18" charset="0"/>
            </a:endParaRPr>
          </a:p>
        </p:txBody>
      </p:sp>
      <p:sp>
        <p:nvSpPr>
          <p:cNvPr id="27" name="Rectangle 26"/>
          <p:cNvSpPr/>
          <p:nvPr/>
        </p:nvSpPr>
        <p:spPr>
          <a:xfrm>
            <a:off x="4876800" y="1249740"/>
            <a:ext cx="3936879" cy="1938992"/>
          </a:xfrm>
          <a:prstGeom prst="rect">
            <a:avLst/>
          </a:prstGeom>
        </p:spPr>
        <p:txBody>
          <a:bodyPr wrap="square">
            <a:spAutoFit/>
          </a:bodyPr>
          <a:lstStyle/>
          <a:p>
            <a:r>
              <a:rPr lang="en-US" sz="2400" b="1" dirty="0" smtClean="0">
                <a:latin typeface="Garamond" panose="02020404030301010803" pitchFamily="18" charset="0"/>
              </a:rPr>
              <a:t>Mechanical System Scope</a:t>
            </a:r>
          </a:p>
          <a:p>
            <a:r>
              <a:rPr lang="en-US" sz="2400" dirty="0" smtClean="0">
                <a:latin typeface="Garamond" panose="02020404030301010803" pitchFamily="18" charset="0"/>
              </a:rPr>
              <a:t>Only main Ductwork branches are considered for Prefabrication, sizes range from </a:t>
            </a:r>
            <a:r>
              <a:rPr lang="en-US" sz="2400" dirty="0">
                <a:latin typeface="Garamond" panose="02020404030301010803" pitchFamily="18" charset="0"/>
              </a:rPr>
              <a:t>12”x10</a:t>
            </a:r>
            <a:r>
              <a:rPr lang="en-US" sz="2400" dirty="0" smtClean="0">
                <a:latin typeface="Garamond" panose="02020404030301010803" pitchFamily="18" charset="0"/>
              </a:rPr>
              <a:t>” to 84”x24”</a:t>
            </a:r>
            <a:endParaRPr lang="en-US" sz="2400" dirty="0">
              <a:latin typeface="Garamond" panose="02020404030301010803" pitchFamily="18" charset="0"/>
            </a:endParaRPr>
          </a:p>
        </p:txBody>
      </p:sp>
      <p:sp>
        <p:nvSpPr>
          <p:cNvPr id="8" name="TextBox 7"/>
          <p:cNvSpPr txBox="1"/>
          <p:nvPr/>
        </p:nvSpPr>
        <p:spPr>
          <a:xfrm>
            <a:off x="12573000" y="3864114"/>
            <a:ext cx="5334000" cy="707886"/>
          </a:xfrm>
          <a:prstGeom prst="rect">
            <a:avLst/>
          </a:prstGeom>
          <a:noFill/>
        </p:spPr>
        <p:txBody>
          <a:bodyPr wrap="square" rtlCol="0">
            <a:spAutoFit/>
          </a:bodyPr>
          <a:lstStyle/>
          <a:p>
            <a:pPr algn="ctr"/>
            <a:r>
              <a:rPr lang="en-US" sz="2000" b="1" dirty="0" smtClean="0">
                <a:latin typeface="Garamond" panose="02020404030301010803" pitchFamily="18" charset="0"/>
              </a:rPr>
              <a:t>The main Ductwork branches that are considered for Prefabrication</a:t>
            </a:r>
            <a:endParaRPr lang="en-US" sz="2000" b="1" dirty="0">
              <a:latin typeface="Garamond" panose="02020404030301010803" pitchFamily="18" charset="0"/>
            </a:endParaRPr>
          </a:p>
        </p:txBody>
      </p:sp>
    </p:spTree>
    <p:extLst>
      <p:ext uri="{BB962C8B-B14F-4D97-AF65-F5344CB8AC3E}">
        <p14:creationId xmlns:p14="http://schemas.microsoft.com/office/powerpoint/2010/main" val="4019653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927</TotalTime>
  <Words>4350</Words>
  <Application>Microsoft Office PowerPoint</Application>
  <PresentationFormat>Custom</PresentationFormat>
  <Paragraphs>1140</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Pennsylvania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Meshal N A S Alenezi</dc:creator>
  <cp:lastModifiedBy>Meshal N A S Alenezi</cp:lastModifiedBy>
  <cp:revision>86</cp:revision>
  <cp:lastPrinted>2014-04-15T17:58:01Z</cp:lastPrinted>
  <dcterms:created xsi:type="dcterms:W3CDTF">2014-04-02T04:55:30Z</dcterms:created>
  <dcterms:modified xsi:type="dcterms:W3CDTF">2014-05-02T11:35:05Z</dcterms:modified>
</cp:coreProperties>
</file>